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7"/>
  </p:notesMasterIdLst>
  <p:sldIdLst>
    <p:sldId id="256" r:id="rId2"/>
    <p:sldId id="257" r:id="rId3"/>
    <p:sldId id="258" r:id="rId4"/>
    <p:sldId id="259" r:id="rId5"/>
    <p:sldId id="273" r:id="rId6"/>
    <p:sldId id="268" r:id="rId7"/>
    <p:sldId id="264" r:id="rId8"/>
    <p:sldId id="272" r:id="rId9"/>
    <p:sldId id="261" r:id="rId10"/>
    <p:sldId id="266" r:id="rId11"/>
    <p:sldId id="267" r:id="rId12"/>
    <p:sldId id="274" r:id="rId13"/>
    <p:sldId id="263" r:id="rId14"/>
    <p:sldId id="265" r:id="rId15"/>
    <p:sldId id="269"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CDF42661-01B3-4946-973F-C4D7ABCDA3B7}">
          <p14:sldIdLst>
            <p14:sldId id="256"/>
            <p14:sldId id="257"/>
            <p14:sldId id="258"/>
            <p14:sldId id="259"/>
            <p14:sldId id="273"/>
            <p14:sldId id="268"/>
            <p14:sldId id="264"/>
            <p14:sldId id="272"/>
            <p14:sldId id="261"/>
            <p14:sldId id="266"/>
            <p14:sldId id="267"/>
            <p14:sldId id="274"/>
            <p14:sldId id="263"/>
            <p14:sldId id="265"/>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茹 靖" initials="茹" lastIdx="1" clrIdx="0">
    <p:extLst>
      <p:ext uri="{19B8F6BF-5375-455C-9EA6-DF929625EA0E}">
        <p15:presenceInfo xmlns:p15="http://schemas.microsoft.com/office/powerpoint/2012/main" userId="c5126952bbb4ea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9FBC2-3200-4C17-BC71-96E532BB0EC6}" v="10" dt="2018-11-05T03:28:25.433"/>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60"/>
  </p:normalViewPr>
  <p:slideViewPr>
    <p:cSldViewPr>
      <p:cViewPr varScale="1">
        <p:scale>
          <a:sx n="64" d="100"/>
          <a:sy n="64" d="100"/>
        </p:scale>
        <p:origin x="145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B82D9-7554-4B5A-86FD-4225D390307A}" type="datetimeFigureOut">
              <a:rPr lang="zh-TW" altLang="en-US" smtClean="0"/>
              <a:pPr/>
              <a:t>2021/12/28</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55116-06FC-4E83-B5C1-FCA7E030AA55}" type="slidenum">
              <a:rPr lang="zh-TW" altLang="en-US" smtClean="0"/>
              <a:pPr/>
              <a:t>‹#›</a:t>
            </a:fld>
            <a:endParaRPr lang="zh-TW" altLang="en-US"/>
          </a:p>
        </p:txBody>
      </p:sp>
    </p:spTree>
    <p:extLst>
      <p:ext uri="{BB962C8B-B14F-4D97-AF65-F5344CB8AC3E}">
        <p14:creationId xmlns:p14="http://schemas.microsoft.com/office/powerpoint/2010/main" val="279183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3E555116-06FC-4E83-B5C1-FCA7E030AA55}" type="slidenum">
              <a:rPr lang="zh-TW" altLang="en-US" smtClean="0"/>
              <a:pPr/>
              <a:t>1</a:t>
            </a:fld>
            <a:endParaRPr lang="zh-TW" altLang="en-US"/>
          </a:p>
        </p:txBody>
      </p:sp>
    </p:spTree>
    <p:extLst>
      <p:ext uri="{BB962C8B-B14F-4D97-AF65-F5344CB8AC3E}">
        <p14:creationId xmlns:p14="http://schemas.microsoft.com/office/powerpoint/2010/main" val="172758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E555116-06FC-4E83-B5C1-FCA7E030AA55}" type="slidenum">
              <a:rPr lang="zh-TW" altLang="en-US" smtClean="0"/>
              <a:pPr/>
              <a:t>4</a:t>
            </a:fld>
            <a:endParaRPr lang="zh-TW" altLang="en-US"/>
          </a:p>
        </p:txBody>
      </p:sp>
    </p:spTree>
    <p:extLst>
      <p:ext uri="{BB962C8B-B14F-4D97-AF65-F5344CB8AC3E}">
        <p14:creationId xmlns:p14="http://schemas.microsoft.com/office/powerpoint/2010/main" val="370471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E555116-06FC-4E83-B5C1-FCA7E030AA55}" type="slidenum">
              <a:rPr lang="zh-TW" altLang="en-US" smtClean="0"/>
              <a:pPr/>
              <a:t>7</a:t>
            </a:fld>
            <a:endParaRPr lang="zh-TW" altLang="en-US"/>
          </a:p>
        </p:txBody>
      </p:sp>
    </p:spTree>
    <p:extLst>
      <p:ext uri="{BB962C8B-B14F-4D97-AF65-F5344CB8AC3E}">
        <p14:creationId xmlns:p14="http://schemas.microsoft.com/office/powerpoint/2010/main" val="183454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2021/12/28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12/28/2021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12/28/2021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12/28/2021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7" name="Title 6"/>
          <p:cNvSpPr>
            <a:spLocks noGrp="1"/>
          </p:cNvSpPr>
          <p:nvPr>
            <p:ph type="title"/>
          </p:nvPr>
        </p:nvSpPr>
        <p:spPr/>
        <p:txBody>
          <a:bodyPr/>
          <a:lstStyle/>
          <a:p>
            <a:r>
              <a:rPr lang="zh-TW" altLang="en-US"/>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12/28/2021</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12/28/2021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12/28/2021</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12/28/2021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12/28/2021</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12/28/2021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12/28/2021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lgn="r" eaLnBrk="1" latinLnBrk="0" hangingPunct="1"/>
            <a:fld id="{E6F9B8CD-342D-4579-98EC-A8FD6B7370E1}" type="datetimeFigureOut">
              <a:rPr lang="en-US" smtClean="0"/>
              <a:pPr algn="r" eaLnBrk="1" latinLnBrk="0" hangingPunct="1"/>
              <a:t>12/28/2021</a:t>
            </a:fld>
            <a:endParaRPr lang="en-US" dirty="0">
              <a:solidFill>
                <a:schemeClr val="tx2"/>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3DA0BB7-265A-403C-9275-D587AB510EDC}" type="slidenum">
              <a:rPr lang="zh-TW" altLang="en-US" smtClean="0"/>
              <a:pPr/>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fade thruBlk="1"/>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zh.wikipedia.org/wiki/%E5%85%89%E6%BA%90" TargetMode="External"/><Relationship Id="rId7" Type="http://schemas.openxmlformats.org/officeDocument/2006/relationships/image" Target="../media/image12.jpg"/><Relationship Id="rId2" Type="http://schemas.openxmlformats.org/officeDocument/2006/relationships/hyperlink" Target="https://zh.wikipedia.org/wiki/%E7%99%BC%E5%85%89%E4%BA%8C%E6%A5%B5%E7%AE%A1" TargetMode="External"/><Relationship Id="rId1" Type="http://schemas.openxmlformats.org/officeDocument/2006/relationships/slideLayout" Target="../slideLayouts/slideLayout2.xml"/><Relationship Id="rId6" Type="http://schemas.openxmlformats.org/officeDocument/2006/relationships/hyperlink" Target="https://zh.wikipedia.org/wiki/%E4%B8%80%E4%BD%93%E5%BC%8F%E8%8D%A7%E5%85%89%E7%81%AF" TargetMode="External"/><Relationship Id="rId5" Type="http://schemas.openxmlformats.org/officeDocument/2006/relationships/hyperlink" Target="https://zh.wikipedia.org/wiki/%E7%99%BC%E5%85%89%E6%95%88%E7%8E%87" TargetMode="External"/><Relationship Id="rId4" Type="http://schemas.openxmlformats.org/officeDocument/2006/relationships/hyperlink" Target="https://zh.wikipedia.org/wiki/%E7%81%A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f3eTxDf0Lo" TargetMode="External"/><Relationship Id="rId2" Type="http://schemas.openxmlformats.org/officeDocument/2006/relationships/hyperlink" Target="http://www.books.com.tw/web/sys_puballb/books/?pubid=unalis" TargetMode="External"/><Relationship Id="rId1" Type="http://schemas.openxmlformats.org/officeDocument/2006/relationships/slideLayout" Target="../slideLayouts/slideLayout2.xml"/><Relationship Id="rId4" Type="http://schemas.openxmlformats.org/officeDocument/2006/relationships/hyperlink" Target="110&#23560;&#38988;_&#31777;&#22577;_&#28779;&#20358;&#20102;&#36245;&#24555;&#36305;!_&#21555;&#22025;&#37528;.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1412776"/>
            <a:ext cx="7315200" cy="1944215"/>
          </a:xfrm>
        </p:spPr>
        <p:txBody>
          <a:bodyPr anchor="t">
            <a:normAutofit/>
            <a:scene3d>
              <a:camera prst="orthographicFront"/>
              <a:lightRig rig="threePt" dir="t"/>
            </a:scene3d>
            <a:sp3d extrusionH="57150">
              <a:bevelT w="38100" h="38100"/>
            </a:sp3d>
          </a:bodyPr>
          <a:lstStyle/>
          <a:p>
            <a:pPr algn="ctr"/>
            <a:r>
              <a:rPr lang="zh-TW" altLang="en-US" sz="6000"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火來了趕快跑</a:t>
            </a:r>
            <a:r>
              <a:rPr lang="en-US" altLang="zh-TW" sz="6000"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endParaRPr lang="zh-TW" altLang="en-US" sz="6000"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403648" y="3933056"/>
            <a:ext cx="6480720" cy="1371600"/>
          </a:xfrm>
        </p:spPr>
        <p:txBody>
          <a:bodyPr>
            <a:normAutofit/>
          </a:bodyPr>
          <a:lstStyle/>
          <a:p>
            <a:pPr algn="l"/>
            <a:r>
              <a:rPr lang="zh-TW" altLang="en-US" sz="2800" b="1" dirty="0" smtClean="0">
                <a:solidFill>
                  <a:schemeClr val="tx1"/>
                </a:solidFill>
                <a:latin typeface="微軟正黑體" panose="020B0604030504040204" pitchFamily="34" charset="-120"/>
                <a:ea typeface="微軟正黑體" panose="020B0604030504040204" pitchFamily="34" charset="-120"/>
              </a:rPr>
              <a:t>組員</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金者豪</a:t>
            </a:r>
            <a:r>
              <a:rPr lang="zh-TW" altLang="en-US" sz="2800" b="1" dirty="0" smtClean="0">
                <a:solidFill>
                  <a:schemeClr val="tx1"/>
                </a:solidFill>
                <a:latin typeface="微軟正黑體" panose="020B0604030504040204" pitchFamily="34" charset="-120"/>
                <a:ea typeface="微軟正黑體" panose="020B0604030504040204" pitchFamily="34" charset="-120"/>
              </a:rPr>
              <a:t>、雲椲嵃</a:t>
            </a:r>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algn="l"/>
            <a:r>
              <a:rPr lang="en-US" altLang="zh-TW" sz="2800" b="1" dirty="0">
                <a:solidFill>
                  <a:schemeClr val="tx1"/>
                </a:solidFill>
                <a:latin typeface="微軟正黑體" panose="020B0604030504040204" pitchFamily="34" charset="-120"/>
                <a:ea typeface="微軟正黑體" panose="020B0604030504040204" pitchFamily="34" charset="-120"/>
              </a:rPr>
              <a:t> </a:t>
            </a:r>
            <a:r>
              <a:rPr lang="en-US" altLang="zh-TW" sz="2800" b="1" dirty="0" smtClean="0">
                <a:solidFill>
                  <a:schemeClr val="tx1"/>
                </a:solidFill>
                <a:latin typeface="微軟正黑體" panose="020B0604030504040204" pitchFamily="34" charset="-120"/>
                <a:ea typeface="微軟正黑體" panose="020B0604030504040204" pitchFamily="34" charset="-120"/>
              </a:rPr>
              <a:t>        </a:t>
            </a:r>
            <a:r>
              <a:rPr lang="zh-TW" altLang="en-US" sz="2800" b="1" dirty="0" smtClean="0">
                <a:solidFill>
                  <a:schemeClr val="tx1"/>
                </a:solidFill>
                <a:latin typeface="微軟正黑體" panose="020B0604030504040204" pitchFamily="34" charset="-120"/>
                <a:ea typeface="微軟正黑體" panose="020B0604030504040204" pitchFamily="34" charset="-120"/>
              </a:rPr>
              <a:t>鄭琮霖、涂閔竣</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06975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0" y="191038"/>
            <a:ext cx="9144000" cy="1015663"/>
          </a:xfrm>
          <a:prstGeom prst="rect">
            <a:avLst/>
          </a:prstGeom>
        </p:spPr>
        <p:txBody>
          <a:bodyPr wrap="square">
            <a:spAutoFit/>
          </a:bodyPr>
          <a:lstStyle/>
          <a:p>
            <a:pPr algn="ctr"/>
            <a:r>
              <a:rPr lang="zh-TW" altLang="en-US" sz="6000" b="1" dirty="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重點元件</a:t>
            </a:r>
            <a:endParaRPr lang="zh-TW" altLang="en-US" sz="6000" dirty="0"/>
          </a:p>
        </p:txBody>
      </p:sp>
      <p:sp>
        <p:nvSpPr>
          <p:cNvPr id="5" name="矩形 4"/>
          <p:cNvSpPr/>
          <p:nvPr/>
        </p:nvSpPr>
        <p:spPr>
          <a:xfrm>
            <a:off x="491952" y="1556792"/>
            <a:ext cx="8064896" cy="2062103"/>
          </a:xfrm>
          <a:prstGeom prst="rect">
            <a:avLst/>
          </a:prstGeom>
        </p:spPr>
        <p:txBody>
          <a:bodyPr wrap="square">
            <a:spAutoFit/>
          </a:bodyPr>
          <a:lstStyle/>
          <a:p>
            <a:r>
              <a:rPr lang="zh-TW" altLang="en-US" sz="3200" b="0" i="0" dirty="0">
                <a:solidFill>
                  <a:schemeClr val="tx2"/>
                </a:solidFill>
                <a:effectLst/>
                <a:latin typeface="Arial" panose="020B0604020202020204" pitchFamily="34" charset="0"/>
              </a:rPr>
              <a:t>    </a:t>
            </a:r>
            <a:r>
              <a:rPr lang="zh-TW" altLang="en-US" sz="3200" b="1" i="0" dirty="0" smtClean="0">
                <a:solidFill>
                  <a:schemeClr val="tx1">
                    <a:lumMod val="95000"/>
                    <a:lumOff val="5000"/>
                  </a:schemeClr>
                </a:solidFill>
                <a:effectLst/>
                <a:latin typeface="+mn-ea"/>
              </a:rPr>
              <a:t>是</a:t>
            </a:r>
            <a:r>
              <a:rPr lang="zh-TW" altLang="en-US" sz="3200" b="1" i="0" dirty="0">
                <a:solidFill>
                  <a:schemeClr val="tx1">
                    <a:lumMod val="95000"/>
                    <a:lumOff val="5000"/>
                  </a:schemeClr>
                </a:solidFill>
                <a:effectLst/>
                <a:latin typeface="+mn-ea"/>
              </a:rPr>
              <a:t>指利用</a:t>
            </a:r>
            <a:r>
              <a:rPr lang="zh-TW" altLang="en-US" sz="3200" b="1" i="0" u="none" strike="noStrike" dirty="0">
                <a:solidFill>
                  <a:schemeClr val="tx1">
                    <a:lumMod val="95000"/>
                    <a:lumOff val="5000"/>
                  </a:schemeClr>
                </a:solidFill>
                <a:effectLst/>
                <a:latin typeface="+mn-ea"/>
                <a:hlinkClick r:id="rId2" tooltip="發光二極體">
                  <a:extLst>
                    <a:ext uri="{A12FA001-AC4F-418D-AE19-62706E023703}">
                      <ahyp:hlinkClr xmlns="" xmlns:ahyp="http://schemas.microsoft.com/office/drawing/2018/hyperlinkcolor" val="tx"/>
                    </a:ext>
                  </a:extLst>
                </a:hlinkClick>
              </a:rPr>
              <a:t>發光二極體</a:t>
            </a:r>
            <a:r>
              <a:rPr lang="zh-TW" altLang="en-US" sz="3200" b="1" i="0" dirty="0">
                <a:solidFill>
                  <a:schemeClr val="tx1">
                    <a:lumMod val="95000"/>
                    <a:lumOff val="5000"/>
                  </a:schemeClr>
                </a:solidFill>
                <a:effectLst/>
                <a:latin typeface="+mn-ea"/>
              </a:rPr>
              <a:t>（</a:t>
            </a:r>
            <a:r>
              <a:rPr lang="en-US" altLang="zh-TW" sz="3200" b="1" i="0" dirty="0">
                <a:solidFill>
                  <a:schemeClr val="tx1">
                    <a:lumMod val="95000"/>
                    <a:lumOff val="5000"/>
                  </a:schemeClr>
                </a:solidFill>
                <a:effectLst/>
                <a:latin typeface="+mn-ea"/>
              </a:rPr>
              <a:t>LED</a:t>
            </a:r>
            <a:r>
              <a:rPr lang="zh-TW" altLang="en-US" sz="3200" b="1" i="0" dirty="0">
                <a:solidFill>
                  <a:schemeClr val="tx1">
                    <a:lumMod val="95000"/>
                    <a:lumOff val="5000"/>
                  </a:schemeClr>
                </a:solidFill>
                <a:effectLst/>
                <a:latin typeface="+mn-ea"/>
              </a:rPr>
              <a:t>）作為</a:t>
            </a:r>
            <a:r>
              <a:rPr lang="zh-TW" altLang="en-US" sz="3200" b="1" i="0" u="none" strike="noStrike" dirty="0">
                <a:solidFill>
                  <a:schemeClr val="tx1">
                    <a:lumMod val="95000"/>
                    <a:lumOff val="5000"/>
                  </a:schemeClr>
                </a:solidFill>
                <a:effectLst/>
                <a:latin typeface="+mn-ea"/>
                <a:hlinkClick r:id="rId3" tooltip="光源">
                  <a:extLst>
                    <a:ext uri="{A12FA001-AC4F-418D-AE19-62706E023703}">
                      <ahyp:hlinkClr xmlns="" xmlns:ahyp="http://schemas.microsoft.com/office/drawing/2018/hyperlinkcolor" val="tx"/>
                    </a:ext>
                  </a:extLst>
                </a:hlinkClick>
              </a:rPr>
              <a:t>光源</a:t>
            </a:r>
            <a:r>
              <a:rPr lang="zh-TW" altLang="en-US" sz="3200" b="1" i="0" dirty="0">
                <a:solidFill>
                  <a:schemeClr val="tx1">
                    <a:lumMod val="95000"/>
                    <a:lumOff val="5000"/>
                  </a:schemeClr>
                </a:solidFill>
                <a:effectLst/>
                <a:latin typeface="+mn-ea"/>
              </a:rPr>
              <a:t>的</a:t>
            </a:r>
            <a:r>
              <a:rPr lang="zh-TW" altLang="en-US" sz="3200" b="1" i="0" u="none" strike="noStrike" dirty="0">
                <a:solidFill>
                  <a:schemeClr val="tx1">
                    <a:lumMod val="95000"/>
                    <a:lumOff val="5000"/>
                  </a:schemeClr>
                </a:solidFill>
                <a:effectLst/>
                <a:latin typeface="+mn-ea"/>
                <a:hlinkClick r:id="rId4" tooltip="燈">
                  <a:extLst>
                    <a:ext uri="{A12FA001-AC4F-418D-AE19-62706E023703}">
                      <ahyp:hlinkClr xmlns="" xmlns:ahyp="http://schemas.microsoft.com/office/drawing/2018/hyperlinkcolor" val="tx"/>
                    </a:ext>
                  </a:extLst>
                </a:hlinkClick>
              </a:rPr>
              <a:t>燈</a:t>
            </a:r>
            <a:r>
              <a:rPr lang="zh-TW" altLang="en-US" sz="3200" b="1" i="0" dirty="0">
                <a:solidFill>
                  <a:schemeClr val="tx1">
                    <a:lumMod val="95000"/>
                    <a:lumOff val="5000"/>
                  </a:schemeClr>
                </a:solidFill>
                <a:effectLst/>
                <a:latin typeface="+mn-ea"/>
              </a:rPr>
              <a:t>，一般使用半導體</a:t>
            </a:r>
            <a:r>
              <a:rPr lang="en-US" altLang="zh-TW" sz="3200" b="1" i="0" dirty="0">
                <a:solidFill>
                  <a:schemeClr val="tx1">
                    <a:lumMod val="95000"/>
                    <a:lumOff val="5000"/>
                  </a:schemeClr>
                </a:solidFill>
                <a:effectLst/>
                <a:latin typeface="+mn-ea"/>
              </a:rPr>
              <a:t>LED</a:t>
            </a:r>
            <a:r>
              <a:rPr lang="zh-TW" altLang="en-US" sz="3200" b="1" i="0" dirty="0">
                <a:solidFill>
                  <a:schemeClr val="tx1">
                    <a:lumMod val="95000"/>
                    <a:lumOff val="5000"/>
                  </a:schemeClr>
                </a:solidFill>
                <a:effectLst/>
                <a:latin typeface="+mn-ea"/>
              </a:rPr>
              <a:t>製成。</a:t>
            </a:r>
            <a:r>
              <a:rPr lang="en-US" altLang="zh-TW" sz="3200" b="1" i="0" dirty="0">
                <a:solidFill>
                  <a:schemeClr val="tx1">
                    <a:lumMod val="95000"/>
                    <a:lumOff val="5000"/>
                  </a:schemeClr>
                </a:solidFill>
                <a:effectLst/>
                <a:latin typeface="+mn-ea"/>
              </a:rPr>
              <a:t>LED</a:t>
            </a:r>
            <a:r>
              <a:rPr lang="zh-TW" altLang="en-US" sz="3200" b="1" i="0" dirty="0">
                <a:solidFill>
                  <a:schemeClr val="tx1">
                    <a:lumMod val="95000"/>
                    <a:lumOff val="5000"/>
                  </a:schemeClr>
                </a:solidFill>
                <a:effectLst/>
                <a:latin typeface="+mn-ea"/>
              </a:rPr>
              <a:t>燈的壽命和</a:t>
            </a:r>
            <a:r>
              <a:rPr lang="zh-TW" altLang="en-US" sz="3200" b="1" i="0" u="none" strike="noStrike" dirty="0">
                <a:solidFill>
                  <a:schemeClr val="tx1">
                    <a:lumMod val="95000"/>
                    <a:lumOff val="5000"/>
                  </a:schemeClr>
                </a:solidFill>
                <a:effectLst/>
                <a:latin typeface="+mn-ea"/>
                <a:hlinkClick r:id="rId5" tooltip="發光效率">
                  <a:extLst>
                    <a:ext uri="{A12FA001-AC4F-418D-AE19-62706E023703}">
                      <ahyp:hlinkClr xmlns="" xmlns:ahyp="http://schemas.microsoft.com/office/drawing/2018/hyperlinkcolor" val="tx"/>
                    </a:ext>
                  </a:extLst>
                </a:hlinkClick>
              </a:rPr>
              <a:t>發光效率</a:t>
            </a:r>
            <a:r>
              <a:rPr lang="zh-TW" altLang="en-US" sz="3200" b="1" i="0" dirty="0">
                <a:solidFill>
                  <a:schemeClr val="tx1">
                    <a:lumMod val="95000"/>
                    <a:lumOff val="5000"/>
                  </a:schemeClr>
                </a:solidFill>
                <a:effectLst/>
                <a:latin typeface="+mn-ea"/>
              </a:rPr>
              <a:t>可達白熾燈的幾倍，和</a:t>
            </a:r>
            <a:r>
              <a:rPr lang="zh-TW" altLang="en-US" sz="3200" b="1" i="0" u="none" strike="noStrike" dirty="0">
                <a:solidFill>
                  <a:schemeClr val="tx1">
                    <a:lumMod val="95000"/>
                    <a:lumOff val="5000"/>
                  </a:schemeClr>
                </a:solidFill>
                <a:effectLst/>
                <a:latin typeface="+mn-ea"/>
                <a:hlinkClick r:id="rId6" tooltip="一體式螢光燈">
                  <a:extLst>
                    <a:ext uri="{A12FA001-AC4F-418D-AE19-62706E023703}">
                      <ahyp:hlinkClr xmlns="" xmlns:ahyp="http://schemas.microsoft.com/office/drawing/2018/hyperlinkcolor" val="tx"/>
                    </a:ext>
                  </a:extLst>
                </a:hlinkClick>
              </a:rPr>
              <a:t>一體式螢光燈</a:t>
            </a:r>
            <a:r>
              <a:rPr lang="zh-TW" altLang="en-US" sz="3200" b="1" i="0" dirty="0">
                <a:solidFill>
                  <a:schemeClr val="tx1">
                    <a:lumMod val="95000"/>
                    <a:lumOff val="5000"/>
                  </a:schemeClr>
                </a:solidFill>
                <a:effectLst/>
                <a:latin typeface="+mn-ea"/>
              </a:rPr>
              <a:t>相比也高出不少。</a:t>
            </a:r>
            <a:endParaRPr lang="en-US" altLang="zh-TW" sz="3200" b="1" dirty="0">
              <a:solidFill>
                <a:schemeClr val="tx1">
                  <a:lumMod val="95000"/>
                  <a:lumOff val="5000"/>
                </a:schemeClr>
              </a:solidFill>
              <a:latin typeface="+mn-ea"/>
              <a:cs typeface="Times New Roman" panose="02020603050405020304" pitchFamily="18" charset="0"/>
            </a:endParaRPr>
          </a:p>
        </p:txBody>
      </p:sp>
      <p:sp>
        <p:nvSpPr>
          <p:cNvPr id="7" name="圓角矩形 6"/>
          <p:cNvSpPr/>
          <p:nvPr/>
        </p:nvSpPr>
        <p:spPr>
          <a:xfrm>
            <a:off x="467544" y="954673"/>
            <a:ext cx="21237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latin typeface="+mn-ea"/>
              </a:rPr>
              <a:t>LED</a:t>
            </a:r>
            <a:r>
              <a:rPr lang="zh-TW" altLang="en-US" sz="2000" b="1" dirty="0">
                <a:solidFill>
                  <a:schemeClr val="tx1"/>
                </a:solidFill>
                <a:latin typeface="+mn-ea"/>
              </a:rPr>
              <a:t>燈泡</a:t>
            </a:r>
          </a:p>
        </p:txBody>
      </p:sp>
      <p:pic>
        <p:nvPicPr>
          <p:cNvPr id="3" name="圖片 2">
            <a:extLst>
              <a:ext uri="{FF2B5EF4-FFF2-40B4-BE49-F238E27FC236}">
                <a16:creationId xmlns:a16="http://schemas.microsoft.com/office/drawing/2014/main" id="{9F3209BF-1A8B-4535-834D-343582C549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5597" y="3482598"/>
            <a:ext cx="3928337" cy="3375402"/>
          </a:xfrm>
          <a:prstGeom prst="rect">
            <a:avLst/>
          </a:prstGeom>
        </p:spPr>
      </p:pic>
    </p:spTree>
    <p:extLst>
      <p:ext uri="{BB962C8B-B14F-4D97-AF65-F5344CB8AC3E}">
        <p14:creationId xmlns:p14="http://schemas.microsoft.com/office/powerpoint/2010/main" val="973277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025" y="216024"/>
            <a:ext cx="8509463" cy="4339650"/>
          </a:xfrm>
          <a:prstGeom prst="rect">
            <a:avLst/>
          </a:prstGeom>
        </p:spPr>
        <p:txBody>
          <a:bodyPr wrap="square">
            <a:spAutoFit/>
          </a:bodyPr>
          <a:lstStyle/>
          <a:p>
            <a:pPr algn="ctr"/>
            <a:r>
              <a:rPr lang="zh-TW" altLang="en-US" sz="6000" b="1" dirty="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重點</a:t>
            </a:r>
            <a:r>
              <a:rPr lang="zh-TW" altLang="en-US" sz="6000" b="1" dirty="0" smtClean="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元件</a:t>
            </a:r>
            <a:endParaRPr lang="en-US" altLang="zh-TW" sz="6000" b="1" dirty="0" smtClean="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algn="ctr"/>
            <a:endParaRPr lang="en-US" altLang="zh-TW" sz="2400" b="1" dirty="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algn="ctr"/>
            <a:endParaRPr lang="en-US" altLang="zh-TW" sz="2400" b="1" dirty="0" smtClean="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r>
              <a:rPr lang="zh-TW" altLang="en-US" sz="2400" b="1" dirty="0" smtClean="0">
                <a:ln w="1905">
                  <a:solidFill>
                    <a:schemeClr val="bg1">
                      <a:lumMod val="50000"/>
                    </a:schemeClr>
                  </a:solidFill>
                </a:ln>
                <a:solidFill>
                  <a:schemeClr val="tx1">
                    <a:lumMod val="95000"/>
                    <a:lumOff val="5000"/>
                  </a:schemeClr>
                </a:solidFill>
                <a:effectLst>
                  <a:innerShdw blurRad="69850" dist="43180" dir="5400000">
                    <a:srgbClr val="000000">
                      <a:alpha val="65000"/>
                    </a:srgbClr>
                  </a:innerShdw>
                </a:effectLst>
                <a:latin typeface="+mn-ea"/>
              </a:rPr>
              <a:t>  用</a:t>
            </a:r>
            <a:r>
              <a:rPr lang="zh-TW" altLang="en-US" sz="2400" b="1" dirty="0">
                <a:ln w="1905">
                  <a:solidFill>
                    <a:schemeClr val="bg1">
                      <a:lumMod val="50000"/>
                    </a:schemeClr>
                  </a:solidFill>
                </a:ln>
                <a:solidFill>
                  <a:schemeClr val="tx1">
                    <a:lumMod val="95000"/>
                    <a:lumOff val="5000"/>
                  </a:schemeClr>
                </a:solidFill>
                <a:effectLst>
                  <a:innerShdw blurRad="69850" dist="43180" dir="5400000">
                    <a:srgbClr val="000000">
                      <a:alpha val="65000"/>
                    </a:srgbClr>
                  </a:innerShdw>
                </a:effectLst>
                <a:latin typeface="+mn-ea"/>
              </a:rPr>
              <a:t>鑰抄匙開主駕駛室時所有車門都開，開副駕駛或者其他只是單獨開。 </a:t>
            </a:r>
          </a:p>
          <a:p>
            <a:r>
              <a:rPr lang="zh-TW" altLang="en-US" sz="2400" b="1" dirty="0">
                <a:ln w="1905">
                  <a:solidFill>
                    <a:schemeClr val="bg1">
                      <a:lumMod val="50000"/>
                    </a:schemeClr>
                  </a:solidFill>
                </a:ln>
                <a:solidFill>
                  <a:schemeClr val="tx1">
                    <a:lumMod val="95000"/>
                    <a:lumOff val="5000"/>
                  </a:schemeClr>
                </a:solidFill>
                <a:effectLst>
                  <a:innerShdw blurRad="69850" dist="43180" dir="5400000">
                    <a:srgbClr val="000000">
                      <a:alpha val="65000"/>
                    </a:srgbClr>
                  </a:innerShdw>
                </a:effectLst>
                <a:latin typeface="+mn-ea"/>
              </a:rPr>
              <a:t>  遙控也是這個原理電首先通過五線主馬達，通過裡邊帶的開關控制其他門同時開關。 </a:t>
            </a:r>
          </a:p>
          <a:p>
            <a:r>
              <a:rPr lang="zh-TW" altLang="en-US" sz="2400" b="1" dirty="0" smtClean="0">
                <a:ln w="1905">
                  <a:solidFill>
                    <a:schemeClr val="bg1">
                      <a:lumMod val="50000"/>
                    </a:schemeClr>
                  </a:solidFill>
                </a:ln>
                <a:solidFill>
                  <a:schemeClr val="tx1">
                    <a:lumMod val="95000"/>
                    <a:lumOff val="5000"/>
                  </a:schemeClr>
                </a:solidFill>
                <a:effectLst>
                  <a:innerShdw blurRad="69850" dist="43180" dir="5400000">
                    <a:srgbClr val="000000">
                      <a:alpha val="65000"/>
                    </a:srgbClr>
                  </a:innerShdw>
                </a:effectLst>
                <a:latin typeface="+mn-ea"/>
              </a:rPr>
              <a:t>  因為</a:t>
            </a:r>
            <a:r>
              <a:rPr lang="zh-TW" altLang="en-US" sz="2400" b="1" dirty="0">
                <a:ln w="1905">
                  <a:solidFill>
                    <a:schemeClr val="bg1">
                      <a:lumMod val="50000"/>
                    </a:schemeClr>
                  </a:solidFill>
                </a:ln>
                <a:solidFill>
                  <a:schemeClr val="tx1">
                    <a:lumMod val="95000"/>
                    <a:lumOff val="5000"/>
                  </a:schemeClr>
                </a:solidFill>
                <a:effectLst>
                  <a:innerShdw blurRad="69850" dist="43180" dir="5400000">
                    <a:srgbClr val="000000">
                      <a:alpha val="65000"/>
                    </a:srgbClr>
                  </a:innerShdw>
                </a:effectLst>
                <a:latin typeface="+mn-ea"/>
              </a:rPr>
              <a:t>開關電機是帶正反轉的，才可以起到開鎖的工作狀態，也就是說電路要起到正負極顛倒的狀態最少需要五跟線才可以聯動其他門中控馬達</a:t>
            </a:r>
            <a:r>
              <a:rPr lang="zh-TW" altLang="en-US" sz="2400" b="1" dirty="0" smtClean="0">
                <a:ln w="1905">
                  <a:solidFill>
                    <a:schemeClr val="bg1">
                      <a:lumMod val="50000"/>
                    </a:schemeClr>
                  </a:solidFill>
                </a:ln>
                <a:solidFill>
                  <a:schemeClr val="tx1">
                    <a:lumMod val="95000"/>
                    <a:lumOff val="5000"/>
                  </a:schemeClr>
                </a:solidFill>
                <a:effectLst>
                  <a:innerShdw blurRad="69850" dist="43180" dir="5400000">
                    <a:srgbClr val="000000">
                      <a:alpha val="65000"/>
                    </a:srgbClr>
                  </a:innerShdw>
                </a:effectLst>
                <a:latin typeface="+mn-ea"/>
              </a:rPr>
              <a:t>開</a:t>
            </a:r>
            <a:endParaRPr lang="en-US" altLang="zh-TW" sz="2400" b="1" dirty="0" smtClean="0">
              <a:ln w="1905">
                <a:solidFill>
                  <a:schemeClr val="bg1">
                    <a:lumMod val="50000"/>
                  </a:schemeClr>
                </a:solidFill>
              </a:ln>
              <a:solidFill>
                <a:schemeClr val="tx1">
                  <a:lumMod val="95000"/>
                  <a:lumOff val="5000"/>
                </a:schemeClr>
              </a:solidFill>
              <a:effectLst>
                <a:innerShdw blurRad="69850" dist="43180" dir="5400000">
                  <a:srgbClr val="000000">
                    <a:alpha val="65000"/>
                  </a:srgbClr>
                </a:innerShdw>
              </a:effectLst>
              <a:latin typeface="+mn-ea"/>
            </a:endParaRPr>
          </a:p>
        </p:txBody>
      </p:sp>
      <p:sp>
        <p:nvSpPr>
          <p:cNvPr id="7" name="圓角矩形 6"/>
          <p:cNvSpPr/>
          <p:nvPr/>
        </p:nvSpPr>
        <p:spPr>
          <a:xfrm>
            <a:off x="455025" y="909007"/>
            <a:ext cx="21237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lumMod val="95000"/>
                    <a:lumOff val="5000"/>
                  </a:schemeClr>
                </a:solidFill>
              </a:rPr>
              <a:t>中控馬達</a:t>
            </a:r>
            <a:endParaRPr lang="zh-TW" altLang="zh-TW" sz="2000" dirty="0">
              <a:solidFill>
                <a:schemeClr val="tx1">
                  <a:lumMod val="95000"/>
                  <a:lumOff val="5000"/>
                </a:scheme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365104"/>
            <a:ext cx="3384376" cy="236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35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1988840"/>
            <a:ext cx="7408333" cy="4137323"/>
          </a:xfrm>
        </p:spPr>
        <p:txBody>
          <a:bodyPr>
            <a:normAutofit/>
          </a:bodyPr>
          <a:lstStyle/>
          <a:p>
            <a:pPr marL="0" indent="0">
              <a:buNone/>
            </a:pPr>
            <a:r>
              <a:rPr lang="zh-TW" altLang="en-US" sz="3200" b="1" dirty="0" smtClean="0">
                <a:solidFill>
                  <a:schemeClr val="tx1">
                    <a:lumMod val="95000"/>
                    <a:lumOff val="5000"/>
                  </a:schemeClr>
                </a:solidFill>
                <a:latin typeface="+mn-ea"/>
              </a:rPr>
              <a:t>  蜂鳴器</a:t>
            </a:r>
            <a:r>
              <a:rPr lang="zh-TW" altLang="en-US" sz="3200" b="1" dirty="0">
                <a:solidFill>
                  <a:schemeClr val="tx1">
                    <a:lumMod val="95000"/>
                    <a:lumOff val="5000"/>
                  </a:schemeClr>
                </a:solidFill>
                <a:latin typeface="+mn-ea"/>
              </a:rPr>
              <a:t>（</a:t>
            </a:r>
            <a:r>
              <a:rPr lang="en-US" altLang="zh-TW" sz="3200" b="1" dirty="0">
                <a:solidFill>
                  <a:schemeClr val="tx1">
                    <a:lumMod val="95000"/>
                    <a:lumOff val="5000"/>
                  </a:schemeClr>
                </a:solidFill>
                <a:latin typeface="+mn-ea"/>
              </a:rPr>
              <a:t>Buzzer</a:t>
            </a:r>
            <a:r>
              <a:rPr lang="zh-TW" altLang="en-US" sz="3200" b="1" dirty="0">
                <a:solidFill>
                  <a:schemeClr val="tx1">
                    <a:lumMod val="95000"/>
                    <a:lumOff val="5000"/>
                  </a:schemeClr>
                </a:solidFill>
                <a:latin typeface="+mn-ea"/>
              </a:rPr>
              <a:t>）是產生聲音的信號</a:t>
            </a:r>
            <a:r>
              <a:rPr lang="zh-TW" altLang="en-US" sz="3200" b="1" dirty="0" smtClean="0">
                <a:solidFill>
                  <a:schemeClr val="tx1">
                    <a:lumMod val="95000"/>
                    <a:lumOff val="5000"/>
                  </a:schemeClr>
                </a:solidFill>
                <a:latin typeface="+mn-ea"/>
              </a:rPr>
              <a:t>裝置，</a:t>
            </a:r>
            <a:r>
              <a:rPr lang="zh-TW" altLang="en-US" sz="3200" b="1" dirty="0">
                <a:solidFill>
                  <a:schemeClr val="tx1">
                    <a:lumMod val="95000"/>
                    <a:lumOff val="5000"/>
                  </a:schemeClr>
                </a:solidFill>
                <a:latin typeface="+mn-ea"/>
              </a:rPr>
              <a:t>有機械型、機電型及壓電型。蜂鳴器的典型應用包括警笛，報警裝置，火災警報器，防空警報器，防盜器，定時</a:t>
            </a:r>
            <a:r>
              <a:rPr lang="zh-TW" altLang="en-US" sz="3200" b="1" dirty="0" smtClean="0">
                <a:solidFill>
                  <a:schemeClr val="tx1">
                    <a:lumMod val="95000"/>
                    <a:lumOff val="5000"/>
                  </a:schemeClr>
                </a:solidFill>
                <a:latin typeface="+mn-ea"/>
              </a:rPr>
              <a:t>器</a:t>
            </a:r>
            <a:endParaRPr lang="zh-TW" altLang="en-US" sz="3200" b="1" dirty="0">
              <a:solidFill>
                <a:schemeClr val="tx1">
                  <a:lumMod val="95000"/>
                  <a:lumOff val="5000"/>
                </a:schemeClr>
              </a:solidFill>
              <a:latin typeface="+mn-ea"/>
            </a:endParaRPr>
          </a:p>
        </p:txBody>
      </p:sp>
      <p:sp>
        <p:nvSpPr>
          <p:cNvPr id="3" name="標題 2"/>
          <p:cNvSpPr>
            <a:spLocks noGrp="1"/>
          </p:cNvSpPr>
          <p:nvPr>
            <p:ph type="title"/>
          </p:nvPr>
        </p:nvSpPr>
        <p:spPr/>
        <p:txBody>
          <a:bodyPr>
            <a:normAutofit/>
          </a:bodyPr>
          <a:lstStyle/>
          <a:p>
            <a:r>
              <a:rPr lang="zh-TW" altLang="en-US" sz="6000" dirty="0" smtClean="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重點元件</a:t>
            </a:r>
            <a:endParaRPr lang="zh-TW" altLang="en-US" sz="6000"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圓角矩形 3"/>
          <p:cNvSpPr/>
          <p:nvPr/>
        </p:nvSpPr>
        <p:spPr>
          <a:xfrm>
            <a:off x="827584" y="1412776"/>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lumMod val="95000"/>
                    <a:lumOff val="5000"/>
                  </a:schemeClr>
                </a:solidFill>
              </a:rPr>
              <a:t>蜂鳴器</a:t>
            </a:r>
            <a:endParaRPr lang="zh-TW" altLang="en-US" dirty="0">
              <a:solidFill>
                <a:schemeClr val="tx1">
                  <a:lumMod val="95000"/>
                  <a:lumOff val="5000"/>
                </a:schemeClr>
              </a:solidFill>
            </a:endParaRPr>
          </a:p>
        </p:txBody>
      </p:sp>
      <p:pic>
        <p:nvPicPr>
          <p:cNvPr id="5" name="圖片 4"/>
          <p:cNvPicPr>
            <a:picLocks noChangeAspect="1"/>
          </p:cNvPicPr>
          <p:nvPr/>
        </p:nvPicPr>
        <p:blipFill>
          <a:blip r:embed="rId2"/>
          <a:stretch>
            <a:fillRect/>
          </a:stretch>
        </p:blipFill>
        <p:spPr>
          <a:xfrm>
            <a:off x="4572000" y="4425495"/>
            <a:ext cx="2920504" cy="2198227"/>
          </a:xfrm>
          <a:prstGeom prst="rect">
            <a:avLst/>
          </a:prstGeom>
        </p:spPr>
      </p:pic>
    </p:spTree>
    <p:extLst>
      <p:ext uri="{BB962C8B-B14F-4D97-AF65-F5344CB8AC3E}">
        <p14:creationId xmlns:p14="http://schemas.microsoft.com/office/powerpoint/2010/main" val="257993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484784"/>
            <a:ext cx="8856984" cy="5017768"/>
          </a:xfrm>
        </p:spPr>
        <p:txBody>
          <a:bodyPr>
            <a:normAutofit/>
          </a:bodyPr>
          <a:lstStyle/>
          <a:p>
            <a:pPr lvl="0"/>
            <a:r>
              <a:rPr lang="en-US" altLang="zh-TW" dirty="0">
                <a:solidFill>
                  <a:schemeClr val="tx1">
                    <a:lumMod val="95000"/>
                    <a:lumOff val="5000"/>
                  </a:schemeClr>
                </a:solidFill>
                <a:latin typeface="+mn-ea"/>
              </a:rPr>
              <a:t>1.</a:t>
            </a:r>
            <a:r>
              <a:rPr lang="zh-TW" altLang="en-US" dirty="0">
                <a:solidFill>
                  <a:schemeClr val="tx1">
                    <a:lumMod val="95000"/>
                    <a:lumOff val="5000"/>
                  </a:schemeClr>
                </a:solidFill>
                <a:latin typeface="+mn-ea"/>
              </a:rPr>
              <a:t>為了讓駕駛者能有安全的保障，我們將汽車加入</a:t>
            </a:r>
            <a:r>
              <a:rPr lang="en-US" altLang="zh-TW" dirty="0" err="1">
                <a:solidFill>
                  <a:schemeClr val="tx1">
                    <a:lumMod val="95000"/>
                    <a:lumOff val="5000"/>
                  </a:schemeClr>
                </a:solidFill>
                <a:latin typeface="+mn-ea"/>
              </a:rPr>
              <a:t>Arduino</a:t>
            </a:r>
            <a:r>
              <a:rPr lang="zh-TW" altLang="en-US" dirty="0">
                <a:solidFill>
                  <a:schemeClr val="tx1">
                    <a:lumMod val="95000"/>
                    <a:lumOff val="5000"/>
                  </a:schemeClr>
                </a:solidFill>
                <a:latin typeface="+mn-ea"/>
              </a:rPr>
              <a:t>來控制濃煙感測器，當不幸遇到火燒車時能夠及時逃生能減少死亡傷害。</a:t>
            </a:r>
          </a:p>
          <a:p>
            <a:pPr lvl="0"/>
            <a:endParaRPr lang="zh-TW" altLang="en-US" dirty="0">
              <a:solidFill>
                <a:schemeClr val="tx1">
                  <a:lumMod val="95000"/>
                  <a:lumOff val="5000"/>
                </a:schemeClr>
              </a:solidFill>
              <a:latin typeface="+mn-ea"/>
            </a:endParaRPr>
          </a:p>
          <a:p>
            <a:pPr lvl="0"/>
            <a:r>
              <a:rPr lang="en-US" altLang="zh-TW" dirty="0">
                <a:solidFill>
                  <a:schemeClr val="tx1">
                    <a:lumMod val="95000"/>
                    <a:lumOff val="5000"/>
                  </a:schemeClr>
                </a:solidFill>
                <a:latin typeface="+mn-ea"/>
              </a:rPr>
              <a:t>2.</a:t>
            </a:r>
            <a:r>
              <a:rPr lang="zh-TW" altLang="en-US" dirty="0">
                <a:solidFill>
                  <a:schemeClr val="tx1">
                    <a:lumMod val="95000"/>
                    <a:lumOff val="5000"/>
                  </a:schemeClr>
                </a:solidFill>
                <a:latin typeface="+mn-ea"/>
              </a:rPr>
              <a:t>我們做了火來了趕快跑</a:t>
            </a:r>
            <a:r>
              <a:rPr lang="en-US" altLang="zh-TW" dirty="0">
                <a:solidFill>
                  <a:schemeClr val="tx1">
                    <a:lumMod val="95000"/>
                    <a:lumOff val="5000"/>
                  </a:schemeClr>
                </a:solidFill>
                <a:latin typeface="+mn-ea"/>
              </a:rPr>
              <a:t>!</a:t>
            </a:r>
            <a:r>
              <a:rPr lang="zh-TW" altLang="en-US" dirty="0">
                <a:solidFill>
                  <a:schemeClr val="tx1">
                    <a:lumMod val="95000"/>
                    <a:lumOff val="5000"/>
                  </a:schemeClr>
                </a:solidFill>
                <a:latin typeface="+mn-ea"/>
              </a:rPr>
              <a:t>，讓我們感覺到這作品對大眾們來說是一個有保障的成品，既非常安全也可以保護駕駛能有機會脫困。</a:t>
            </a:r>
            <a:endParaRPr lang="zh-TW" altLang="zh-TW" sz="2400" dirty="0" smtClean="0">
              <a:solidFill>
                <a:schemeClr val="tx1">
                  <a:lumMod val="95000"/>
                  <a:lumOff val="5000"/>
                </a:schemeClr>
              </a:solidFill>
              <a:latin typeface="+mn-ea"/>
            </a:endParaRPr>
          </a:p>
          <a:p>
            <a:pPr marL="0" indent="0" algn="just">
              <a:buNone/>
            </a:pPr>
            <a:r>
              <a:rPr lang="en-US" altLang="zh-TW" sz="2400" dirty="0">
                <a:solidFill>
                  <a:schemeClr val="tx1">
                    <a:lumMod val="95000"/>
                    <a:lumOff val="5000"/>
                  </a:schemeClr>
                </a:solidFill>
                <a:latin typeface="+mn-ea"/>
              </a:rPr>
              <a:t> </a:t>
            </a:r>
            <a:endParaRPr lang="zh-TW" altLang="zh-TW" sz="2400" dirty="0">
              <a:solidFill>
                <a:schemeClr val="tx1">
                  <a:lumMod val="95000"/>
                  <a:lumOff val="5000"/>
                </a:schemeClr>
              </a:solidFill>
              <a:latin typeface="+mn-ea"/>
            </a:endParaRPr>
          </a:p>
          <a:p>
            <a:pPr marL="0" indent="0" algn="just">
              <a:buNone/>
            </a:pPr>
            <a:endParaRPr lang="zh-TW" altLang="zh-TW" sz="2400" dirty="0">
              <a:latin typeface="微軟正黑體" pitchFamily="34" charset="-120"/>
              <a:ea typeface="微軟正黑體" pitchFamily="34" charset="-120"/>
            </a:endParaRPr>
          </a:p>
          <a:p>
            <a:pPr marL="0" indent="0" algn="just">
              <a:buNone/>
            </a:pPr>
            <a:r>
              <a:rPr lang="en-US" altLang="zh-TW" sz="2400" dirty="0"/>
              <a:t> </a:t>
            </a:r>
            <a:endParaRPr lang="zh-TW" altLang="zh-TW" sz="2400" dirty="0"/>
          </a:p>
        </p:txBody>
      </p:sp>
      <p:sp>
        <p:nvSpPr>
          <p:cNvPr id="2" name="標題 1"/>
          <p:cNvSpPr>
            <a:spLocks noGrp="1"/>
          </p:cNvSpPr>
          <p:nvPr>
            <p:ph type="title"/>
          </p:nvPr>
        </p:nvSpPr>
        <p:spPr>
          <a:xfrm>
            <a:off x="0" y="260648"/>
            <a:ext cx="9144000" cy="1143000"/>
          </a:xfrm>
        </p:spPr>
        <p:txBody>
          <a:bodyPr vert="horz" anchor="t">
            <a:normAutofit/>
            <a:scene3d>
              <a:camera prst="orthographicFront"/>
              <a:lightRig rig="threePt" dir="t"/>
            </a:scene3d>
            <a:sp3d extrusionH="57150">
              <a:bevelT w="38100" h="38100"/>
            </a:sp3d>
          </a:bodyPr>
          <a:lstStyle/>
          <a:p>
            <a:pPr algn="ctr"/>
            <a:r>
              <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結論</a:t>
            </a:r>
          </a:p>
        </p:txBody>
      </p:sp>
      <p:pic>
        <p:nvPicPr>
          <p:cNvPr id="5" name="Picture 3" descr="C:\Users\user\Desktop\269599238_1271463053371183_533448053556431391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77072"/>
            <a:ext cx="3537043" cy="264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5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51" y="332656"/>
            <a:ext cx="9144000" cy="1015663"/>
          </a:xfrm>
          <a:prstGeom prst="rect">
            <a:avLst/>
          </a:prstGeom>
        </p:spPr>
        <p:txBody>
          <a:bodyPr wrap="square">
            <a:spAutoFit/>
          </a:bodyPr>
          <a:lstStyle/>
          <a:p>
            <a:pPr algn="ctr"/>
            <a:r>
              <a:rPr lang="zh-TW" altLang="en-US" sz="6000" b="1" dirty="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引註資料</a:t>
            </a:r>
            <a:endParaRPr lang="zh-TW" altLang="en-US" sz="6000" dirty="0"/>
          </a:p>
        </p:txBody>
      </p:sp>
      <p:sp>
        <p:nvSpPr>
          <p:cNvPr id="5" name="矩形 4"/>
          <p:cNvSpPr/>
          <p:nvPr/>
        </p:nvSpPr>
        <p:spPr>
          <a:xfrm>
            <a:off x="284400" y="1268760"/>
            <a:ext cx="8680087" cy="3539430"/>
          </a:xfrm>
          <a:prstGeom prst="rect">
            <a:avLst/>
          </a:prstGeom>
        </p:spPr>
        <p:txBody>
          <a:bodyPr wrap="square">
            <a:spAutoFit/>
          </a:bodyPr>
          <a:lstStyle/>
          <a:p>
            <a:pPr>
              <a:spcAft>
                <a:spcPts val="0"/>
              </a:spcAft>
            </a:pPr>
            <a:r>
              <a:rPr lang="en-US" altLang="zh-TW" sz="1600" dirty="0">
                <a:solidFill>
                  <a:srgbClr val="222222"/>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24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江賢龍</a:t>
            </a:r>
            <a:r>
              <a:rPr lang="zh-TW" altLang="zh-TW" sz="2400" u="sng"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周玉崑</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(2015)</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。基本電子學實習</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I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。台科大圖書</a:t>
            </a:r>
            <a:r>
              <a:rPr lang="zh-TW" altLang="zh-TW" sz="24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黃仲宇、梁正</a:t>
            </a:r>
            <a:r>
              <a:rPr lang="en-US"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(2014)</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。基本電學</a:t>
            </a:r>
            <a:r>
              <a:rPr lang="en-US"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I</a:t>
            </a:r>
            <a:r>
              <a:rPr lang="zh-TW"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。台科大圖書</a:t>
            </a:r>
            <a:r>
              <a:rPr lang="zh-TW" altLang="zh-TW" sz="24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鄭榮貴、鄭錦鈞</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(2014)</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。基本電學實習</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I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。台科大圖書。</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黃進添、黃榮得</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(2013)</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。電子學。全華圖書。</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陳明熒 </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(2015)</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Arduino</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實作入門與應用。</a:t>
            </a:r>
            <a:r>
              <a:rPr lang="en-US" altLang="zh-TW" sz="2400" u="none" strike="noStrike" dirty="0" err="1">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hlinkClick r:id="rId2"/>
              </a:rPr>
              <a:t>松崗</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徐慶堂、黃天祥</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(2015)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。電子學</a:t>
            </a:r>
            <a:r>
              <a:rPr lang="en-US"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I </a:t>
            </a:r>
            <a:r>
              <a:rPr lang="zh-TW" altLang="zh-TW" sz="24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。台科大圖書。</a:t>
            </a:r>
            <a:endParaRPr lang="en-US" altLang="zh-TW" sz="24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400" dirty="0">
                <a:latin typeface="微軟正黑體" pitchFamily="34" charset="-120"/>
                <a:ea typeface="微軟正黑體" pitchFamily="34" charset="-120"/>
              </a:rPr>
              <a:t>國道火燒車 冷氣忽冷忽熱 離奇自燃 三口驚</a:t>
            </a:r>
            <a:r>
              <a:rPr lang="zh-TW" altLang="en-US" sz="2400" dirty="0" smtClean="0">
                <a:latin typeface="微軟正黑體" pitchFamily="34" charset="-120"/>
                <a:ea typeface="微軟正黑體" pitchFamily="34" charset="-120"/>
              </a:rPr>
              <a:t>逃</a:t>
            </a:r>
            <a:endParaRPr lang="en-US" altLang="zh-TW" sz="2400" dirty="0" smtClean="0">
              <a:latin typeface="微軟正黑體" pitchFamily="34" charset="-120"/>
              <a:ea typeface="微軟正黑體" pitchFamily="34" charset="-120"/>
            </a:endParaRPr>
          </a:p>
          <a:p>
            <a:r>
              <a:rPr lang="en-US" altLang="zh-TW" sz="1600" dirty="0" smtClean="0">
                <a:hlinkClick r:id="rId3"/>
              </a:rPr>
              <a:t>https</a:t>
            </a:r>
            <a:r>
              <a:rPr lang="en-US" altLang="zh-TW" sz="1600" dirty="0">
                <a:hlinkClick r:id="rId3"/>
              </a:rPr>
              <a:t>://</a:t>
            </a:r>
            <a:r>
              <a:rPr lang="en-US" altLang="zh-TW" sz="1600" dirty="0" smtClean="0">
                <a:hlinkClick r:id="rId3"/>
              </a:rPr>
              <a:t>www.youtube.com/watch?v=nf3eTxDf0Lo</a:t>
            </a:r>
            <a:endParaRPr lang="en-US" altLang="zh-TW" sz="1600" dirty="0" smtClean="0"/>
          </a:p>
          <a:p>
            <a:r>
              <a:rPr lang="zh-TW" altLang="en-US" sz="2400" dirty="0">
                <a:latin typeface="微軟正黑體" pitchFamily="34" charset="-120"/>
                <a:ea typeface="微軟正黑體" pitchFamily="34" charset="-120"/>
              </a:rPr>
              <a:t>淡水漁人碼頭傳火燒車</a:t>
            </a:r>
            <a:r>
              <a:rPr lang="en-US" altLang="zh-TW" sz="2400" dirty="0">
                <a:latin typeface="微軟正黑體" pitchFamily="34" charset="-120"/>
                <a:ea typeface="微軟正黑體" pitchFamily="34" charset="-120"/>
              </a:rPr>
              <a:t>! BMW</a:t>
            </a:r>
            <a:r>
              <a:rPr lang="zh-TW" altLang="en-US" sz="2400" dirty="0">
                <a:latin typeface="微軟正黑體" pitchFamily="34" charset="-120"/>
                <a:ea typeface="微軟正黑體" pitchFamily="34" charset="-120"/>
              </a:rPr>
              <a:t>轎車不明原因自燃</a:t>
            </a:r>
          </a:p>
          <a:p>
            <a:r>
              <a:rPr lang="en-US" altLang="zh-TW" sz="1600" dirty="0" smtClean="0">
                <a:hlinkClick r:id="rId4" action="ppaction://hlinkpres?slideindex=1&amp;slidetitle="/>
              </a:rPr>
              <a:t>https</a:t>
            </a:r>
            <a:r>
              <a:rPr lang="en-US" altLang="zh-TW" sz="1600" dirty="0">
                <a:hlinkClick r:id="rId4" action="ppaction://hlinkpres?slideindex=1&amp;slidetitle="/>
              </a:rPr>
              <a:t>://www.youtube.com/watch?v=tTu5vUih-eo</a:t>
            </a:r>
            <a:endParaRPr lang="en-US" altLang="zh-TW" sz="1600" dirty="0"/>
          </a:p>
        </p:txBody>
      </p:sp>
    </p:spTree>
    <p:extLst>
      <p:ext uri="{BB962C8B-B14F-4D97-AF65-F5344CB8AC3E}">
        <p14:creationId xmlns:p14="http://schemas.microsoft.com/office/powerpoint/2010/main" val="378143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4919008"/>
            <a:ext cx="9144000" cy="1938992"/>
          </a:xfrm>
          <a:prstGeom prst="rect">
            <a:avLst/>
          </a:prstGeom>
        </p:spPr>
        <p:txBody>
          <a:bodyPr wrap="square">
            <a:spAutoFit/>
          </a:bodyPr>
          <a:lstStyle/>
          <a:p>
            <a:r>
              <a:rPr lang="zh-TW" altLang="en-US" sz="6000" b="1" dirty="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報告完畢</a:t>
            </a:r>
            <a:endParaRPr lang="en-US" altLang="zh-TW" sz="6000" b="1" dirty="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r>
              <a:rPr lang="zh-TW" altLang="en-US" sz="6000" b="1" dirty="0">
                <a:ln w="1905">
                  <a:solidFill>
                    <a:schemeClr val="bg1">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感謝您的耐心聆聽</a:t>
            </a:r>
            <a:endParaRPr lang="zh-TW" altLang="en-US" sz="6000" dirty="0"/>
          </a:p>
        </p:txBody>
      </p:sp>
    </p:spTree>
    <p:extLst>
      <p:ext uri="{BB962C8B-B14F-4D97-AF65-F5344CB8AC3E}">
        <p14:creationId xmlns:p14="http://schemas.microsoft.com/office/powerpoint/2010/main" val="206616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052736"/>
            <a:ext cx="8280920" cy="5544616"/>
          </a:xfrm>
        </p:spPr>
        <p:txBody>
          <a:bodyPr>
            <a:noAutofit/>
          </a:bodyPr>
          <a:lstStyle/>
          <a:p>
            <a:pPr marL="0"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一、前言</a:t>
            </a:r>
            <a:endPar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二、製作</a:t>
            </a:r>
            <a:r>
              <a:rPr lang="zh-TW" altLang="en-US" sz="4000" b="1" spc="50" dirty="0" smtClean="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動機</a:t>
            </a:r>
            <a:endParaRPr lang="en-US" altLang="zh-TW" sz="4000" b="1" spc="50" dirty="0" smtClean="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三、</a:t>
            </a:r>
            <a:r>
              <a:rPr lang="zh-TW" altLang="en-US" sz="4000" b="1" spc="50" dirty="0" smtClean="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製作目的</a:t>
            </a:r>
            <a:endPar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lvl="1"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a:t>
            </a:r>
            <a:r>
              <a:rPr lang="zh-TW" altLang="en-US" sz="4000" b="1" spc="50" dirty="0" smtClean="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a:t>
            </a: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正文</a:t>
            </a:r>
            <a:endPar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lvl="1"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　</a:t>
            </a:r>
            <a:r>
              <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1.</a:t>
            </a: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製作架構</a:t>
            </a:r>
            <a:endPar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lvl="1"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　</a:t>
            </a:r>
            <a:r>
              <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2.</a:t>
            </a: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作動流程</a:t>
            </a:r>
            <a:endPar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lvl="1"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　</a:t>
            </a:r>
            <a:r>
              <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3.</a:t>
            </a: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重點元件</a:t>
            </a:r>
            <a:endPar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四、結論與建議</a:t>
            </a:r>
            <a:endParaRPr lang="en-US" altLang="zh-TW"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endParaRPr>
          </a:p>
          <a:p>
            <a:pPr marL="0" indent="0">
              <a:buNone/>
            </a:pPr>
            <a:r>
              <a:rPr lang="zh-TW" altLang="en-US" sz="4000" b="1" spc="50" dirty="0">
                <a:ln w="13500">
                  <a:solidFill>
                    <a:schemeClr val="tx1">
                      <a:alpha val="6500"/>
                    </a:schemeClr>
                  </a:solidFill>
                  <a:prstDash val="solid"/>
                </a:ln>
                <a:solidFill>
                  <a:schemeClr val="tx1">
                    <a:lumMod val="65000"/>
                    <a:lumOff val="35000"/>
                    <a:alpha val="95000"/>
                  </a:schemeClr>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五、引註資料</a:t>
            </a:r>
          </a:p>
        </p:txBody>
      </p:sp>
      <p:sp>
        <p:nvSpPr>
          <p:cNvPr id="6" name="標題 1"/>
          <p:cNvSpPr>
            <a:spLocks noGrp="1"/>
          </p:cNvSpPr>
          <p:nvPr>
            <p:ph type="title"/>
          </p:nvPr>
        </p:nvSpPr>
        <p:spPr>
          <a:xfrm>
            <a:off x="827584" y="116632"/>
            <a:ext cx="7467600" cy="1143000"/>
          </a:xfrm>
        </p:spPr>
        <p:txBody>
          <a:bodyPr vert="horz" anchor="t">
            <a:normAutofit/>
            <a:scene3d>
              <a:camera prst="orthographicFront"/>
              <a:lightRig rig="threePt" dir="t"/>
            </a:scene3d>
            <a:sp3d extrusionH="57150">
              <a:bevelT w="38100" h="38100"/>
            </a:sp3d>
          </a:bodyPr>
          <a:lstStyle/>
          <a:p>
            <a:pPr algn="ctr"/>
            <a:r>
              <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目錄</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356992"/>
            <a:ext cx="3305944" cy="285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53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620688"/>
            <a:ext cx="8239661" cy="4873752"/>
          </a:xfrm>
        </p:spPr>
        <p:txBody>
          <a:bodyPr>
            <a:normAutofit/>
          </a:bodyPr>
          <a:lstStyle/>
          <a:p>
            <a:pPr marL="0" indent="0">
              <a:buNone/>
            </a:pPr>
            <a:r>
              <a:rPr lang="en-US" altLang="zh-TW" sz="2800" dirty="0"/>
              <a:t> </a:t>
            </a:r>
            <a:endParaRPr lang="zh-TW" altLang="zh-TW" sz="2800" dirty="0"/>
          </a:p>
          <a:p>
            <a:pPr marL="0" indent="0">
              <a:buNone/>
            </a:pPr>
            <a:r>
              <a:rPr lang="zh-TW" altLang="en-US" sz="3200" dirty="0">
                <a:solidFill>
                  <a:schemeClr val="bg2">
                    <a:lumMod val="10000"/>
                  </a:schemeClr>
                </a:solidFill>
                <a:latin typeface="標楷體" pitchFamily="65" charset="-120"/>
                <a:ea typeface="標楷體" pitchFamily="65" charset="-120"/>
              </a:rPr>
              <a:t>現在人們大部分都會開車出遊，為了安全，因此我們認為結合了我們的，火來了趕快跑</a:t>
            </a:r>
            <a:r>
              <a:rPr lang="en-US" altLang="zh-TW" sz="3200" dirty="0">
                <a:solidFill>
                  <a:schemeClr val="bg2">
                    <a:lumMod val="10000"/>
                  </a:schemeClr>
                </a:solidFill>
                <a:latin typeface="標楷體" pitchFamily="65" charset="-120"/>
                <a:ea typeface="標楷體" pitchFamily="65" charset="-120"/>
              </a:rPr>
              <a:t>!</a:t>
            </a:r>
            <a:r>
              <a:rPr lang="zh-TW" altLang="en-US" sz="3200" dirty="0">
                <a:solidFill>
                  <a:schemeClr val="bg2">
                    <a:lumMod val="10000"/>
                  </a:schemeClr>
                </a:solidFill>
                <a:latin typeface="標楷體" pitchFamily="65" charset="-120"/>
                <a:ea typeface="標楷體" pitchFamily="65" charset="-120"/>
              </a:rPr>
              <a:t>，讓大家再行車可以更安全更放心一些。</a:t>
            </a:r>
            <a:endParaRPr lang="en-US" altLang="zh-TW" sz="3200" dirty="0">
              <a:solidFill>
                <a:schemeClr val="bg2">
                  <a:lumMod val="10000"/>
                </a:schemeClr>
              </a:solidFill>
              <a:latin typeface="標楷體" pitchFamily="65" charset="-120"/>
              <a:ea typeface="標楷體" pitchFamily="65" charset="-120"/>
            </a:endParaRPr>
          </a:p>
          <a:p>
            <a:pPr marL="0" indent="0">
              <a:buNone/>
            </a:pPr>
            <a:r>
              <a:rPr lang="zh-TW" altLang="en-US" sz="3200" dirty="0">
                <a:solidFill>
                  <a:schemeClr val="bg2">
                    <a:lumMod val="10000"/>
                  </a:schemeClr>
                </a:solidFill>
                <a:latin typeface="標楷體" pitchFamily="65" charset="-120"/>
                <a:ea typeface="標楷體" pitchFamily="65" charset="-120"/>
              </a:rPr>
              <a:t>    本專題名為火來了趕快跑</a:t>
            </a:r>
            <a:r>
              <a:rPr lang="en-US" altLang="zh-TW" sz="3200" dirty="0">
                <a:solidFill>
                  <a:schemeClr val="bg2">
                    <a:lumMod val="10000"/>
                  </a:schemeClr>
                </a:solidFill>
                <a:latin typeface="標楷體" pitchFamily="65" charset="-120"/>
                <a:ea typeface="標楷體" pitchFamily="65" charset="-120"/>
              </a:rPr>
              <a:t>!</a:t>
            </a:r>
            <a:r>
              <a:rPr lang="zh-TW" altLang="en-US" sz="3200" dirty="0">
                <a:solidFill>
                  <a:schemeClr val="bg2">
                    <a:lumMod val="10000"/>
                  </a:schemeClr>
                </a:solidFill>
                <a:latin typeface="標楷體" pitchFamily="65" charset="-120"/>
                <a:ea typeface="標楷體" pitchFamily="65" charset="-120"/>
              </a:rPr>
              <a:t>，有助於</a:t>
            </a:r>
            <a:endParaRPr lang="en-US" altLang="zh-TW" sz="3200" dirty="0">
              <a:solidFill>
                <a:schemeClr val="bg2">
                  <a:lumMod val="10000"/>
                </a:schemeClr>
              </a:solidFill>
              <a:latin typeface="標楷體" pitchFamily="65" charset="-120"/>
              <a:ea typeface="標楷體" pitchFamily="65" charset="-120"/>
            </a:endParaRPr>
          </a:p>
          <a:p>
            <a:pPr marL="0" indent="0">
              <a:buNone/>
            </a:pPr>
            <a:r>
              <a:rPr lang="zh-TW" altLang="en-US" sz="3200" dirty="0">
                <a:solidFill>
                  <a:schemeClr val="tx1"/>
                </a:solidFill>
                <a:latin typeface="標楷體" pitchFamily="65" charset="-120"/>
                <a:ea typeface="標楷體" pitchFamily="65" charset="-120"/>
              </a:rPr>
              <a:t>人們開車行時在路上時當發車火燒車時，有機會可以逃生。</a:t>
            </a:r>
            <a:endParaRPr lang="en-US" altLang="zh-TW" sz="3200" dirty="0">
              <a:solidFill>
                <a:schemeClr val="tx1"/>
              </a:solidFill>
              <a:latin typeface="標楷體" pitchFamily="65" charset="-120"/>
              <a:ea typeface="標楷體" pitchFamily="65" charset="-120"/>
            </a:endParaRPr>
          </a:p>
          <a:p>
            <a:endParaRPr lang="zh-TW" altLang="zh-TW" sz="3200" dirty="0">
              <a:latin typeface="微軟正黑體" pitchFamily="34" charset="-120"/>
              <a:ea typeface="微軟正黑體" pitchFamily="34" charset="-120"/>
            </a:endParaRPr>
          </a:p>
        </p:txBody>
      </p:sp>
      <p:sp>
        <p:nvSpPr>
          <p:cNvPr id="5" name="標題 1"/>
          <p:cNvSpPr>
            <a:spLocks noGrp="1"/>
          </p:cNvSpPr>
          <p:nvPr>
            <p:ph type="title"/>
          </p:nvPr>
        </p:nvSpPr>
        <p:spPr>
          <a:xfrm>
            <a:off x="862608" y="188640"/>
            <a:ext cx="7467600" cy="1143000"/>
          </a:xfrm>
        </p:spPr>
        <p:txBody>
          <a:bodyPr vert="horz" anchor="t">
            <a:normAutofit/>
            <a:scene3d>
              <a:camera prst="orthographicFront"/>
              <a:lightRig rig="threePt" dir="t"/>
            </a:scene3d>
            <a:sp3d extrusionH="57150">
              <a:bevelT w="38100" h="38100"/>
            </a:sp3d>
          </a:bodyPr>
          <a:lstStyle/>
          <a:p>
            <a:pPr algn="ctr"/>
            <a:r>
              <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前言</a:t>
            </a:r>
          </a:p>
        </p:txBody>
      </p:sp>
      <p:pic>
        <p:nvPicPr>
          <p:cNvPr id="6" name="圖片 5"/>
          <p:cNvPicPr>
            <a:picLocks noChangeAspect="1"/>
          </p:cNvPicPr>
          <p:nvPr/>
        </p:nvPicPr>
        <p:blipFill>
          <a:blip r:embed="rId2"/>
          <a:stretch>
            <a:fillRect/>
          </a:stretch>
        </p:blipFill>
        <p:spPr>
          <a:xfrm>
            <a:off x="3275856" y="3933056"/>
            <a:ext cx="5286308" cy="2736303"/>
          </a:xfrm>
          <a:prstGeom prst="rect">
            <a:avLst/>
          </a:prstGeom>
        </p:spPr>
      </p:pic>
    </p:spTree>
    <p:extLst>
      <p:ext uri="{BB962C8B-B14F-4D97-AF65-F5344CB8AC3E}">
        <p14:creationId xmlns:p14="http://schemas.microsoft.com/office/powerpoint/2010/main" val="1760212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628800"/>
            <a:ext cx="8003232" cy="4968552"/>
          </a:xfrm>
        </p:spPr>
        <p:txBody>
          <a:bodyPr>
            <a:noAutofit/>
          </a:bodyPr>
          <a:lstStyle/>
          <a:p>
            <a:pPr marL="0" indent="0">
              <a:buNone/>
            </a:pPr>
            <a:r>
              <a:rPr lang="zh-TW" altLang="en-US" sz="3200" kern="100" dirty="0">
                <a:solidFill>
                  <a:srgbClr val="002060"/>
                </a:solidFill>
              </a:rPr>
              <a:t> </a:t>
            </a:r>
            <a:r>
              <a:rPr lang="zh-TW" altLang="en-US" sz="3200" kern="100" dirty="0" smtClean="0">
                <a:solidFill>
                  <a:srgbClr val="002060"/>
                </a:solidFill>
              </a:rPr>
              <a:t>   台灣</a:t>
            </a:r>
            <a:r>
              <a:rPr lang="zh-TW" altLang="en-US" sz="3200" kern="100" dirty="0">
                <a:solidFill>
                  <a:srgbClr val="002060"/>
                </a:solidFill>
              </a:rPr>
              <a:t>經常會</a:t>
            </a:r>
            <a:r>
              <a:rPr lang="zh-TW" altLang="en-US" sz="3200" kern="100" dirty="0" smtClean="0">
                <a:solidFill>
                  <a:srgbClr val="002060"/>
                </a:solidFill>
              </a:rPr>
              <a:t>發生</a:t>
            </a:r>
            <a:r>
              <a:rPr lang="zh-TW" altLang="en-US" sz="3200" kern="100" dirty="0">
                <a:solidFill>
                  <a:srgbClr val="002060"/>
                </a:solidFill>
                <a:latin typeface="Times New Roman" panose="02020603050405020304" pitchFamily="18" charset="0"/>
              </a:rPr>
              <a:t>火燒車事件，當車子燒起來時車主比較不容易</a:t>
            </a:r>
            <a:r>
              <a:rPr lang="zh-TW" altLang="en-US" sz="3200" kern="100" dirty="0" smtClean="0">
                <a:solidFill>
                  <a:srgbClr val="002060"/>
                </a:solidFill>
                <a:latin typeface="Times New Roman" panose="02020603050405020304" pitchFamily="18" charset="0"/>
              </a:rPr>
              <a:t>察覺，等燒起來的時候就已經來不及逃生了，常常導致車內人員無法而</a:t>
            </a:r>
            <a:r>
              <a:rPr lang="zh-TW" altLang="en-US" sz="3200" kern="100" dirty="0">
                <a:solidFill>
                  <a:srgbClr val="002060"/>
                </a:solidFill>
                <a:latin typeface="Times New Roman" panose="02020603050405020304" pitchFamily="18" charset="0"/>
              </a:rPr>
              <a:t>燒死在車內，</a:t>
            </a:r>
            <a:r>
              <a:rPr lang="zh-TW" altLang="en-US" sz="3200" kern="100" dirty="0" smtClean="0">
                <a:solidFill>
                  <a:srgbClr val="002060"/>
                </a:solidFill>
                <a:latin typeface="Times New Roman" panose="02020603050405020304" pitchFamily="18" charset="0"/>
              </a:rPr>
              <a:t>因為燃</a:t>
            </a:r>
            <a:endParaRPr lang="en-US" altLang="zh-TW" sz="3200" kern="100" dirty="0" smtClean="0">
              <a:solidFill>
                <a:srgbClr val="002060"/>
              </a:solidFill>
              <a:latin typeface="Times New Roman" panose="02020603050405020304" pitchFamily="18" charset="0"/>
            </a:endParaRPr>
          </a:p>
          <a:p>
            <a:pPr marL="0" indent="0">
              <a:buNone/>
            </a:pPr>
            <a:r>
              <a:rPr lang="zh-TW" altLang="en-US" sz="3200" kern="100" dirty="0" smtClean="0">
                <a:solidFill>
                  <a:srgbClr val="002060"/>
                </a:solidFill>
                <a:latin typeface="Times New Roman" panose="02020603050405020304" pitchFamily="18" charset="0"/>
              </a:rPr>
              <a:t>燒溫度過高，導致板金</a:t>
            </a:r>
            <a:endParaRPr lang="en-US" altLang="zh-TW" sz="3200" kern="100" dirty="0" smtClean="0">
              <a:solidFill>
                <a:srgbClr val="002060"/>
              </a:solidFill>
              <a:latin typeface="Times New Roman" panose="02020603050405020304" pitchFamily="18" charset="0"/>
            </a:endParaRPr>
          </a:p>
          <a:p>
            <a:pPr marL="0" indent="0">
              <a:buNone/>
            </a:pPr>
            <a:r>
              <a:rPr lang="zh-TW" altLang="en-US" sz="3200" kern="100" dirty="0" smtClean="0">
                <a:solidFill>
                  <a:srgbClr val="002060"/>
                </a:solidFill>
                <a:latin typeface="Times New Roman" panose="02020603050405020304" pitchFamily="18" charset="0"/>
              </a:rPr>
              <a:t>熱漲冷縮無法開啟車門</a:t>
            </a:r>
            <a:endParaRPr lang="en-US" altLang="zh-TW" sz="3200" kern="100" dirty="0" smtClean="0">
              <a:solidFill>
                <a:srgbClr val="002060"/>
              </a:solidFill>
              <a:latin typeface="Times New Roman" panose="02020603050405020304" pitchFamily="18" charset="0"/>
            </a:endParaRPr>
          </a:p>
          <a:p>
            <a:pPr marL="0" indent="0">
              <a:buNone/>
            </a:pPr>
            <a:r>
              <a:rPr lang="zh-TW" altLang="en-US" sz="3200" kern="100" dirty="0">
                <a:solidFill>
                  <a:srgbClr val="002060"/>
                </a:solidFill>
                <a:latin typeface="Times New Roman" panose="02020603050405020304" pitchFamily="18" charset="0"/>
              </a:rPr>
              <a:t>才會做一個偵測濃煙</a:t>
            </a:r>
            <a:r>
              <a:rPr lang="zh-TW" altLang="en-US" sz="3200" kern="100" dirty="0" smtClean="0">
                <a:solidFill>
                  <a:srgbClr val="002060"/>
                </a:solidFill>
                <a:latin typeface="Times New Roman" panose="02020603050405020304" pitchFamily="18" charset="0"/>
              </a:rPr>
              <a:t>及</a:t>
            </a:r>
            <a:endParaRPr lang="en-US" altLang="zh-TW" sz="3200" kern="100" dirty="0" smtClean="0">
              <a:solidFill>
                <a:srgbClr val="002060"/>
              </a:solidFill>
              <a:latin typeface="Times New Roman" panose="02020603050405020304" pitchFamily="18" charset="0"/>
            </a:endParaRPr>
          </a:p>
          <a:p>
            <a:pPr marL="0" indent="0">
              <a:buNone/>
            </a:pPr>
            <a:r>
              <a:rPr lang="zh-TW" altLang="en-US" sz="3200" kern="100" dirty="0" smtClean="0">
                <a:solidFill>
                  <a:srgbClr val="002060"/>
                </a:solidFill>
                <a:latin typeface="Times New Roman" panose="02020603050405020304" pitchFamily="18" charset="0"/>
              </a:rPr>
              <a:t>溫，度然後</a:t>
            </a:r>
            <a:r>
              <a:rPr lang="zh-TW" altLang="en-US" sz="3200" kern="100" dirty="0">
                <a:solidFill>
                  <a:srgbClr val="002060"/>
                </a:solidFill>
                <a:latin typeface="Times New Roman" panose="02020603050405020304" pitchFamily="18" charset="0"/>
              </a:rPr>
              <a:t>車門自動</a:t>
            </a:r>
            <a:r>
              <a:rPr lang="zh-TW" altLang="en-US" sz="3200" kern="100" dirty="0" smtClean="0">
                <a:solidFill>
                  <a:srgbClr val="002060"/>
                </a:solidFill>
                <a:latin typeface="Times New Roman" panose="02020603050405020304" pitchFamily="18" charset="0"/>
              </a:rPr>
              <a:t>開</a:t>
            </a:r>
            <a:endParaRPr lang="en-US" altLang="zh-TW" sz="3200" kern="100" dirty="0" smtClean="0">
              <a:solidFill>
                <a:srgbClr val="002060"/>
              </a:solidFill>
              <a:latin typeface="Times New Roman" panose="02020603050405020304" pitchFamily="18" charset="0"/>
            </a:endParaRPr>
          </a:p>
          <a:p>
            <a:pPr marL="0" indent="0">
              <a:buNone/>
            </a:pPr>
            <a:r>
              <a:rPr lang="zh-TW" altLang="en-US" sz="3200" kern="100" dirty="0" smtClean="0">
                <a:solidFill>
                  <a:srgbClr val="002060"/>
                </a:solidFill>
                <a:latin typeface="Times New Roman" panose="02020603050405020304" pitchFamily="18" charset="0"/>
              </a:rPr>
              <a:t>啟。</a:t>
            </a:r>
            <a:endParaRPr lang="en-US" altLang="zh-TW" sz="3200" kern="100" dirty="0" smtClean="0">
              <a:solidFill>
                <a:srgbClr val="002060"/>
              </a:solidFill>
              <a:latin typeface="Times New Roman" panose="02020603050405020304" pitchFamily="18" charset="0"/>
            </a:endParaRPr>
          </a:p>
        </p:txBody>
      </p:sp>
      <p:sp>
        <p:nvSpPr>
          <p:cNvPr id="5" name="標題 1"/>
          <p:cNvSpPr>
            <a:spLocks noGrp="1"/>
          </p:cNvSpPr>
          <p:nvPr>
            <p:ph type="title"/>
          </p:nvPr>
        </p:nvSpPr>
        <p:spPr>
          <a:xfrm>
            <a:off x="827584" y="404664"/>
            <a:ext cx="7467600" cy="1143000"/>
          </a:xfrm>
        </p:spPr>
        <p:txBody>
          <a:bodyPr vert="horz" anchor="t">
            <a:normAutofit/>
            <a:scene3d>
              <a:camera prst="orthographicFront"/>
              <a:lightRig rig="threePt" dir="t"/>
            </a:scene3d>
            <a:sp3d extrusionH="57150">
              <a:bevelT w="38100" h="38100"/>
            </a:sp3d>
          </a:bodyPr>
          <a:lstStyle/>
          <a:p>
            <a:pPr algn="ctr"/>
            <a:r>
              <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製作</a:t>
            </a:r>
            <a:r>
              <a:rPr lang="zh-TW" altLang="en-US" sz="6000" b="1" cap="none" dirty="0" smtClean="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動機</a:t>
            </a:r>
            <a:endPar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429000"/>
            <a:ext cx="3600400" cy="310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071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060848"/>
            <a:ext cx="7732381" cy="4536504"/>
          </a:xfrm>
        </p:spPr>
        <p:txBody>
          <a:bodyPr>
            <a:normAutofit/>
          </a:bodyPr>
          <a:lstStyle/>
          <a:p>
            <a:pPr marL="548640" lvl="0" indent="-514350">
              <a:buClr>
                <a:schemeClr val="tx1"/>
              </a:buClr>
              <a:buFont typeface="+mj-lt"/>
              <a:buAutoNum type="arabicPeriod"/>
            </a:pPr>
            <a:r>
              <a:rPr lang="zh-TW" altLang="en-US" dirty="0">
                <a:solidFill>
                  <a:srgbClr val="002060"/>
                </a:solidFill>
                <a:latin typeface="標楷體" pitchFamily="65" charset="-120"/>
                <a:ea typeface="標楷體" pitchFamily="65" charset="-120"/>
              </a:rPr>
              <a:t>減少火燒車事故發生，降低死亡傷害及空氣汙染等事故</a:t>
            </a:r>
            <a:r>
              <a:rPr lang="zh-TW" altLang="zh-TW" dirty="0">
                <a:solidFill>
                  <a:srgbClr val="002060"/>
                </a:solidFill>
                <a:latin typeface="標楷體" pitchFamily="65" charset="-120"/>
                <a:ea typeface="標楷體" pitchFamily="65" charset="-120"/>
              </a:rPr>
              <a:t>。</a:t>
            </a:r>
          </a:p>
          <a:p>
            <a:pPr marL="548640" lvl="0" indent="-514350">
              <a:buClr>
                <a:schemeClr val="tx1"/>
              </a:buClr>
              <a:buFont typeface="+mj-lt"/>
              <a:buAutoNum type="arabicPeriod"/>
            </a:pPr>
            <a:endParaRPr lang="en-US" altLang="zh-TW" dirty="0" smtClean="0">
              <a:solidFill>
                <a:srgbClr val="002060"/>
              </a:solidFill>
              <a:latin typeface="標楷體" pitchFamily="65" charset="-120"/>
              <a:ea typeface="標楷體" pitchFamily="65" charset="-120"/>
            </a:endParaRPr>
          </a:p>
          <a:p>
            <a:pPr marL="548640" lvl="0" indent="-514350">
              <a:buClr>
                <a:schemeClr val="tx1"/>
              </a:buClr>
              <a:buFont typeface="+mj-lt"/>
              <a:buAutoNum type="arabicPeriod"/>
            </a:pPr>
            <a:endParaRPr lang="en-US" altLang="zh-TW" dirty="0" smtClean="0">
              <a:solidFill>
                <a:srgbClr val="002060"/>
              </a:solidFill>
              <a:latin typeface="標楷體" pitchFamily="65" charset="-120"/>
              <a:ea typeface="標楷體" pitchFamily="65" charset="-120"/>
            </a:endParaRPr>
          </a:p>
          <a:p>
            <a:pPr marL="34290" lvl="0" indent="0">
              <a:buClr>
                <a:schemeClr val="tx1"/>
              </a:buClr>
              <a:buNone/>
            </a:pPr>
            <a:r>
              <a:rPr lang="en-US" altLang="zh-TW" dirty="0" smtClean="0">
                <a:solidFill>
                  <a:srgbClr val="002060"/>
                </a:solidFill>
                <a:latin typeface="標楷體" pitchFamily="65" charset="-120"/>
                <a:ea typeface="標楷體" pitchFamily="65" charset="-120"/>
              </a:rPr>
              <a:t>2.</a:t>
            </a:r>
            <a:r>
              <a:rPr lang="zh-TW" altLang="en-US" dirty="0" smtClean="0">
                <a:solidFill>
                  <a:srgbClr val="002060"/>
                </a:solidFill>
                <a:latin typeface="標楷體" pitchFamily="65" charset="-120"/>
                <a:ea typeface="標楷體" pitchFamily="65" charset="-120"/>
              </a:rPr>
              <a:t>  </a:t>
            </a:r>
            <a:r>
              <a:rPr lang="zh-TW" altLang="zh-TW" dirty="0" smtClean="0">
                <a:solidFill>
                  <a:srgbClr val="002060"/>
                </a:solidFill>
                <a:latin typeface="標楷體" pitchFamily="65" charset="-120"/>
                <a:ea typeface="標楷體" pitchFamily="65" charset="-120"/>
              </a:rPr>
              <a:t>能</a:t>
            </a:r>
            <a:r>
              <a:rPr lang="zh-TW" altLang="zh-TW" dirty="0">
                <a:solidFill>
                  <a:srgbClr val="002060"/>
                </a:solidFill>
                <a:latin typeface="標楷體" pitchFamily="65" charset="-120"/>
                <a:ea typeface="標楷體" pitchFamily="65" charset="-120"/>
              </a:rPr>
              <a:t>了解</a:t>
            </a:r>
            <a:r>
              <a:rPr lang="en-US" altLang="zh-TW" dirty="0" err="1">
                <a:solidFill>
                  <a:srgbClr val="C00000"/>
                </a:solidFill>
                <a:latin typeface="標楷體" pitchFamily="65" charset="-120"/>
                <a:ea typeface="標楷體" pitchFamily="65" charset="-120"/>
              </a:rPr>
              <a:t>Arduino</a:t>
            </a:r>
            <a:r>
              <a:rPr lang="zh-TW" altLang="zh-TW" dirty="0">
                <a:solidFill>
                  <a:srgbClr val="002060"/>
                </a:solidFill>
                <a:latin typeface="標楷體" pitchFamily="65" charset="-120"/>
                <a:ea typeface="標楷體" pitchFamily="65" charset="-120"/>
              </a:rPr>
              <a:t>控制</a:t>
            </a:r>
            <a:r>
              <a:rPr lang="zh-TW" altLang="en-US" dirty="0">
                <a:solidFill>
                  <a:srgbClr val="FF0000"/>
                </a:solidFill>
                <a:latin typeface="標楷體" pitchFamily="65" charset="-120"/>
                <a:ea typeface="標楷體" pitchFamily="65" charset="-120"/>
              </a:rPr>
              <a:t>濃煙感測器</a:t>
            </a:r>
            <a:r>
              <a:rPr lang="zh-TW" altLang="zh-TW" dirty="0">
                <a:solidFill>
                  <a:srgbClr val="002060"/>
                </a:solidFill>
                <a:latin typeface="標楷體" pitchFamily="65" charset="-120"/>
                <a:ea typeface="標楷體" pitchFamily="65" charset="-120"/>
              </a:rPr>
              <a:t>及改寫程式的應用。</a:t>
            </a:r>
          </a:p>
          <a:p>
            <a:pPr marL="548640" indent="-514350">
              <a:buClr>
                <a:schemeClr val="tx1"/>
              </a:buClr>
              <a:buFont typeface="+mj-lt"/>
              <a:buAutoNum type="arabicPeriod"/>
            </a:pPr>
            <a:endParaRPr lang="en-US" altLang="zh-TW" dirty="0" smtClean="0">
              <a:solidFill>
                <a:srgbClr val="002060"/>
              </a:solidFill>
              <a:latin typeface="標楷體" pitchFamily="65" charset="-120"/>
              <a:ea typeface="標楷體" pitchFamily="65" charset="-120"/>
            </a:endParaRPr>
          </a:p>
          <a:p>
            <a:pPr marL="548640" indent="-514350">
              <a:buClr>
                <a:schemeClr val="tx1"/>
              </a:buClr>
              <a:buFont typeface="+mj-lt"/>
              <a:buAutoNum type="arabicPeriod"/>
            </a:pPr>
            <a:endParaRPr lang="en-US" altLang="zh-TW" dirty="0" smtClean="0">
              <a:solidFill>
                <a:srgbClr val="002060"/>
              </a:solidFill>
              <a:latin typeface="標楷體" pitchFamily="65" charset="-120"/>
              <a:ea typeface="標楷體" pitchFamily="65" charset="-120"/>
            </a:endParaRPr>
          </a:p>
          <a:p>
            <a:pPr marL="548640" indent="-514350">
              <a:buClr>
                <a:schemeClr val="tx1"/>
              </a:buClr>
              <a:buFont typeface="+mj-lt"/>
              <a:buAutoNum type="arabicPeriod"/>
            </a:pPr>
            <a:endParaRPr lang="en-US" altLang="zh-TW" dirty="0">
              <a:solidFill>
                <a:srgbClr val="002060"/>
              </a:solidFill>
              <a:latin typeface="標楷體" pitchFamily="65" charset="-120"/>
              <a:ea typeface="標楷體" pitchFamily="65" charset="-120"/>
            </a:endParaRPr>
          </a:p>
          <a:p>
            <a:pPr marL="34290" indent="0">
              <a:buClr>
                <a:schemeClr val="tx1"/>
              </a:buClr>
              <a:buNone/>
            </a:pPr>
            <a:r>
              <a:rPr lang="en-US" altLang="zh-TW" dirty="0" smtClean="0">
                <a:solidFill>
                  <a:srgbClr val="002060"/>
                </a:solidFill>
                <a:latin typeface="標楷體" pitchFamily="65" charset="-120"/>
                <a:ea typeface="標楷體" pitchFamily="65" charset="-120"/>
              </a:rPr>
              <a:t>3.</a:t>
            </a:r>
            <a:r>
              <a:rPr lang="zh-TW" altLang="en-US" dirty="0" smtClean="0">
                <a:solidFill>
                  <a:srgbClr val="002060"/>
                </a:solidFill>
                <a:latin typeface="標楷體" pitchFamily="65" charset="-120"/>
                <a:ea typeface="標楷體" pitchFamily="65" charset="-120"/>
              </a:rPr>
              <a:t>  </a:t>
            </a:r>
            <a:r>
              <a:rPr lang="zh-TW" altLang="zh-TW" dirty="0" smtClean="0">
                <a:solidFill>
                  <a:srgbClr val="002060"/>
                </a:solidFill>
                <a:latin typeface="標楷體" pitchFamily="65" charset="-120"/>
                <a:ea typeface="標楷體" pitchFamily="65" charset="-120"/>
              </a:rPr>
              <a:t>能</a:t>
            </a:r>
            <a:r>
              <a:rPr lang="zh-TW" altLang="zh-TW" dirty="0">
                <a:solidFill>
                  <a:srgbClr val="002060"/>
                </a:solidFill>
                <a:latin typeface="標楷體" pitchFamily="65" charset="-120"/>
                <a:ea typeface="標楷體" pitchFamily="65" charset="-120"/>
              </a:rPr>
              <a:t>了解</a:t>
            </a:r>
            <a:r>
              <a:rPr lang="zh-TW" altLang="en-US" dirty="0">
                <a:solidFill>
                  <a:srgbClr val="002060"/>
                </a:solidFill>
                <a:latin typeface="標楷體" pitchFamily="65" charset="-120"/>
                <a:ea typeface="標楷體" pitchFamily="65" charset="-120"/>
              </a:rPr>
              <a:t>濃煙感測器和線路的接法</a:t>
            </a:r>
            <a:r>
              <a:rPr lang="zh-TW" altLang="zh-TW" dirty="0">
                <a:solidFill>
                  <a:srgbClr val="002060"/>
                </a:solidFill>
                <a:latin typeface="標楷體" pitchFamily="65" charset="-120"/>
                <a:ea typeface="標楷體" pitchFamily="65" charset="-120"/>
              </a:rPr>
              <a:t>。</a:t>
            </a:r>
            <a:endParaRPr lang="en-US" altLang="zh-TW" dirty="0">
              <a:solidFill>
                <a:srgbClr val="002060"/>
              </a:solidFill>
              <a:latin typeface="標楷體" pitchFamily="65" charset="-120"/>
              <a:ea typeface="標楷體" pitchFamily="65" charset="-120"/>
            </a:endParaRPr>
          </a:p>
          <a:p>
            <a:pPr marL="0" indent="0">
              <a:buNone/>
            </a:pPr>
            <a:endParaRPr lang="zh-TW" altLang="en-US" dirty="0"/>
          </a:p>
        </p:txBody>
      </p:sp>
      <p:sp>
        <p:nvSpPr>
          <p:cNvPr id="3" name="標題 2"/>
          <p:cNvSpPr>
            <a:spLocks noGrp="1"/>
          </p:cNvSpPr>
          <p:nvPr>
            <p:ph type="title"/>
          </p:nvPr>
        </p:nvSpPr>
        <p:spPr/>
        <p:txBody>
          <a:bodyPr>
            <a:normAutofit/>
          </a:bodyPr>
          <a:lstStyle/>
          <a:p>
            <a:r>
              <a:rPr lang="zh-TW" altLang="en-US" sz="6000" dirty="0" smtClean="0">
                <a:solidFill>
                  <a:schemeClr val="tx1">
                    <a:lumMod val="95000"/>
                    <a:lumOff val="5000"/>
                  </a:schemeClr>
                </a:solidFill>
                <a:latin typeface="微軟正黑體" pitchFamily="34" charset="-120"/>
                <a:ea typeface="微軟正黑體" pitchFamily="34" charset="-120"/>
              </a:rPr>
              <a:t>製作目的</a:t>
            </a:r>
            <a:endParaRPr lang="zh-TW" altLang="en-US" sz="6000" dirty="0">
              <a:solidFill>
                <a:schemeClr val="tx1">
                  <a:lumMod val="95000"/>
                  <a:lumOff val="5000"/>
                </a:schemeClr>
              </a:solidFill>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45727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149080"/>
            <a:ext cx="1226840" cy="122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451595"/>
            <a:ext cx="1698011" cy="12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437112"/>
            <a:ext cx="2827015" cy="212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21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99592" y="188640"/>
            <a:ext cx="7467600" cy="1143000"/>
          </a:xfrm>
        </p:spPr>
        <p:txBody>
          <a:bodyPr vert="horz" anchor="t">
            <a:normAutofit/>
            <a:scene3d>
              <a:camera prst="orthographicFront"/>
              <a:lightRig rig="threePt" dir="t"/>
            </a:scene3d>
            <a:sp3d extrusionH="57150">
              <a:bevelT w="38100" h="38100"/>
            </a:sp3d>
          </a:bodyPr>
          <a:lstStyle/>
          <a:p>
            <a:pPr algn="ctr"/>
            <a:r>
              <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製作架構</a:t>
            </a:r>
          </a:p>
        </p:txBody>
      </p:sp>
      <p:sp>
        <p:nvSpPr>
          <p:cNvPr id="4" name="橢圓 3"/>
          <p:cNvSpPr/>
          <p:nvPr/>
        </p:nvSpPr>
        <p:spPr>
          <a:xfrm>
            <a:off x="251520" y="3361086"/>
            <a:ext cx="1584176" cy="684076"/>
          </a:xfrm>
          <a:prstGeom prst="ellipse">
            <a:avLst/>
          </a:prstGeom>
          <a:ln>
            <a:solidFill>
              <a:schemeClr val="tx1">
                <a:lumMod val="95000"/>
                <a:lumOff val="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dirty="0">
                <a:solidFill>
                  <a:schemeClr val="tx1">
                    <a:lumMod val="95000"/>
                    <a:lumOff val="5000"/>
                  </a:schemeClr>
                </a:solidFill>
              </a:rPr>
              <a:t>確認主題</a:t>
            </a:r>
          </a:p>
        </p:txBody>
      </p:sp>
      <p:sp>
        <p:nvSpPr>
          <p:cNvPr id="11" name="橢圓 10"/>
          <p:cNvSpPr/>
          <p:nvPr/>
        </p:nvSpPr>
        <p:spPr>
          <a:xfrm>
            <a:off x="2483768" y="1772816"/>
            <a:ext cx="2016224" cy="792088"/>
          </a:xfrm>
          <a:prstGeom prst="ellipse">
            <a:avLst/>
          </a:prstGeom>
          <a:ln>
            <a:solidFill>
              <a:schemeClr val="tx1">
                <a:lumMod val="95000"/>
                <a:lumOff val="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p>
          <a:p>
            <a:pPr algn="ctr"/>
            <a:r>
              <a:rPr lang="zh-TW" altLang="zh-TW" dirty="0" smtClean="0">
                <a:solidFill>
                  <a:schemeClr val="tx1">
                    <a:lumMod val="95000"/>
                    <a:lumOff val="5000"/>
                  </a:schemeClr>
                </a:solidFill>
              </a:rPr>
              <a:t>製作</a:t>
            </a:r>
            <a:r>
              <a:rPr lang="zh-TW" altLang="zh-TW" dirty="0">
                <a:solidFill>
                  <a:schemeClr val="tx1">
                    <a:lumMod val="95000"/>
                    <a:lumOff val="5000"/>
                  </a:schemeClr>
                </a:solidFill>
              </a:rPr>
              <a:t>過程與修整</a:t>
            </a:r>
          </a:p>
          <a:p>
            <a:pPr algn="ctr"/>
            <a:endParaRPr lang="zh-TW" altLang="en-US" dirty="0"/>
          </a:p>
        </p:txBody>
      </p:sp>
      <p:sp>
        <p:nvSpPr>
          <p:cNvPr id="14" name="橢圓 13"/>
          <p:cNvSpPr/>
          <p:nvPr/>
        </p:nvSpPr>
        <p:spPr>
          <a:xfrm>
            <a:off x="2483768" y="3343084"/>
            <a:ext cx="2016224" cy="720080"/>
          </a:xfrm>
          <a:prstGeom prst="ellipse">
            <a:avLst/>
          </a:prstGeom>
          <a:ln>
            <a:solidFill>
              <a:schemeClr val="tx1">
                <a:lumMod val="95000"/>
                <a:lumOff val="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lumMod val="95000"/>
                    <a:lumOff val="5000"/>
                  </a:schemeClr>
                </a:solidFill>
              </a:rPr>
              <a:t>確探討相關文獻</a:t>
            </a:r>
          </a:p>
        </p:txBody>
      </p:sp>
      <p:sp>
        <p:nvSpPr>
          <p:cNvPr id="15" name="橢圓 14"/>
          <p:cNvSpPr/>
          <p:nvPr/>
        </p:nvSpPr>
        <p:spPr>
          <a:xfrm>
            <a:off x="2515221" y="5042149"/>
            <a:ext cx="1953317" cy="745894"/>
          </a:xfrm>
          <a:prstGeom prst="ellipse">
            <a:avLst/>
          </a:prstGeom>
          <a:ln>
            <a:solidFill>
              <a:schemeClr val="tx1">
                <a:lumMod val="95000"/>
                <a:lumOff val="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lumMod val="95000"/>
                    <a:lumOff val="5000"/>
                  </a:schemeClr>
                </a:solidFill>
              </a:rPr>
              <a:t>指導過程與結果</a:t>
            </a:r>
          </a:p>
        </p:txBody>
      </p:sp>
      <p:sp>
        <p:nvSpPr>
          <p:cNvPr id="16" name="橢圓 15"/>
          <p:cNvSpPr/>
          <p:nvPr/>
        </p:nvSpPr>
        <p:spPr>
          <a:xfrm>
            <a:off x="6326961" y="1736812"/>
            <a:ext cx="1944216" cy="864096"/>
          </a:xfrm>
          <a:prstGeom prst="ellipse">
            <a:avLst/>
          </a:prstGeom>
          <a:ln>
            <a:solidFill>
              <a:schemeClr val="tx1">
                <a:lumMod val="95000"/>
                <a:lumOff val="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lumMod val="95000"/>
                    <a:lumOff val="5000"/>
                  </a:schemeClr>
                </a:solidFill>
              </a:rPr>
              <a:t>指導過程與</a:t>
            </a:r>
            <a:r>
              <a:rPr lang="zh-TW" altLang="en-US" dirty="0" smtClean="0">
                <a:solidFill>
                  <a:schemeClr val="tx1">
                    <a:lumMod val="95000"/>
                    <a:lumOff val="5000"/>
                  </a:schemeClr>
                </a:solidFill>
              </a:rPr>
              <a:t>結果</a:t>
            </a:r>
            <a:endParaRPr lang="zh-TW" altLang="en-US" dirty="0">
              <a:solidFill>
                <a:schemeClr val="tx1">
                  <a:lumMod val="95000"/>
                  <a:lumOff val="5000"/>
                </a:schemeClr>
              </a:solidFill>
            </a:endParaRPr>
          </a:p>
        </p:txBody>
      </p:sp>
      <p:sp>
        <p:nvSpPr>
          <p:cNvPr id="17" name="橢圓 16"/>
          <p:cNvSpPr/>
          <p:nvPr/>
        </p:nvSpPr>
        <p:spPr>
          <a:xfrm>
            <a:off x="6259497" y="3361086"/>
            <a:ext cx="2079144" cy="902715"/>
          </a:xfrm>
          <a:prstGeom prst="ellipse">
            <a:avLst/>
          </a:prstGeom>
          <a:ln>
            <a:solidFill>
              <a:schemeClr val="bg2">
                <a:lumMod val="1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lumMod val="95000"/>
                    <a:lumOff val="5000"/>
                  </a:schemeClr>
                </a:solidFill>
              </a:rPr>
              <a:t>整合與發表報告</a:t>
            </a:r>
          </a:p>
        </p:txBody>
      </p:sp>
      <p:sp>
        <p:nvSpPr>
          <p:cNvPr id="18" name="橢圓 17"/>
          <p:cNvSpPr/>
          <p:nvPr/>
        </p:nvSpPr>
        <p:spPr>
          <a:xfrm>
            <a:off x="6398969" y="5098091"/>
            <a:ext cx="1800200" cy="720080"/>
          </a:xfrm>
          <a:prstGeom prst="ellipse">
            <a:avLst/>
          </a:prstGeom>
          <a:ln>
            <a:solidFill>
              <a:schemeClr val="tx1">
                <a:lumMod val="95000"/>
                <a:lumOff val="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lumMod val="95000"/>
                    <a:lumOff val="5000"/>
                  </a:schemeClr>
                </a:solidFill>
              </a:rPr>
              <a:t>成品完成</a:t>
            </a:r>
          </a:p>
        </p:txBody>
      </p:sp>
      <p:cxnSp>
        <p:nvCxnSpPr>
          <p:cNvPr id="25" name="直線單箭頭接點 24"/>
          <p:cNvCxnSpPr>
            <a:stCxn id="11" idx="6"/>
            <a:endCxn id="16" idx="2"/>
          </p:cNvCxnSpPr>
          <p:nvPr/>
        </p:nvCxnSpPr>
        <p:spPr>
          <a:xfrm>
            <a:off x="4499992" y="2168860"/>
            <a:ext cx="182696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直線接點 27"/>
          <p:cNvCxnSpPr/>
          <p:nvPr/>
        </p:nvCxnSpPr>
        <p:spPr>
          <a:xfrm>
            <a:off x="5152221" y="2168860"/>
            <a:ext cx="1" cy="3276364"/>
          </a:xfrm>
          <a:prstGeom prst="line">
            <a:avLst/>
          </a:prstGeom>
        </p:spPr>
        <p:style>
          <a:lnRef idx="2">
            <a:schemeClr val="dk1"/>
          </a:lnRef>
          <a:fillRef idx="0">
            <a:schemeClr val="dk1"/>
          </a:fillRef>
          <a:effectRef idx="1">
            <a:schemeClr val="dk1"/>
          </a:effectRef>
          <a:fontRef idx="minor">
            <a:schemeClr val="tx1"/>
          </a:fontRef>
        </p:style>
      </p:cxnSp>
      <p:cxnSp>
        <p:nvCxnSpPr>
          <p:cNvPr id="39" name="直線單箭頭接點 38"/>
          <p:cNvCxnSpPr>
            <a:stCxn id="14" idx="0"/>
            <a:endCxn id="11" idx="4"/>
          </p:cNvCxnSpPr>
          <p:nvPr/>
        </p:nvCxnSpPr>
        <p:spPr>
          <a:xfrm flipV="1">
            <a:off x="3491880" y="2564904"/>
            <a:ext cx="0" cy="7781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直線單箭頭接點 41"/>
          <p:cNvCxnSpPr>
            <a:stCxn id="14" idx="4"/>
            <a:endCxn id="15" idx="0"/>
          </p:cNvCxnSpPr>
          <p:nvPr/>
        </p:nvCxnSpPr>
        <p:spPr>
          <a:xfrm>
            <a:off x="3491880" y="4063164"/>
            <a:ext cx="0" cy="978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直線單箭頭接點 50"/>
          <p:cNvCxnSpPr>
            <a:stCxn id="16" idx="4"/>
            <a:endCxn id="17" idx="0"/>
          </p:cNvCxnSpPr>
          <p:nvPr/>
        </p:nvCxnSpPr>
        <p:spPr>
          <a:xfrm>
            <a:off x="7299069" y="2600908"/>
            <a:ext cx="0" cy="7601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直線單箭頭接點 53"/>
          <p:cNvCxnSpPr>
            <a:stCxn id="17" idx="4"/>
            <a:endCxn id="18" idx="0"/>
          </p:cNvCxnSpPr>
          <p:nvPr/>
        </p:nvCxnSpPr>
        <p:spPr>
          <a:xfrm>
            <a:off x="7299069" y="4263801"/>
            <a:ext cx="0" cy="8342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直線單箭頭接點 56"/>
          <p:cNvCxnSpPr>
            <a:stCxn id="4" idx="6"/>
            <a:endCxn id="14" idx="2"/>
          </p:cNvCxnSpPr>
          <p:nvPr/>
        </p:nvCxnSpPr>
        <p:spPr>
          <a:xfrm>
            <a:off x="1835696" y="3703124"/>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直線接點 60"/>
          <p:cNvCxnSpPr>
            <a:stCxn id="14" idx="6"/>
          </p:cNvCxnSpPr>
          <p:nvPr/>
        </p:nvCxnSpPr>
        <p:spPr>
          <a:xfrm>
            <a:off x="4499992" y="3703124"/>
            <a:ext cx="652230" cy="0"/>
          </a:xfrm>
          <a:prstGeom prst="line">
            <a:avLst/>
          </a:prstGeom>
        </p:spPr>
        <p:style>
          <a:lnRef idx="2">
            <a:schemeClr val="dk1"/>
          </a:lnRef>
          <a:fillRef idx="0">
            <a:schemeClr val="dk1"/>
          </a:fillRef>
          <a:effectRef idx="1">
            <a:schemeClr val="dk1"/>
          </a:effectRef>
          <a:fontRef idx="minor">
            <a:schemeClr val="tx1"/>
          </a:fontRef>
        </p:style>
      </p:cxnSp>
      <p:cxnSp>
        <p:nvCxnSpPr>
          <p:cNvPr id="64" name="直線接點 63"/>
          <p:cNvCxnSpPr>
            <a:stCxn id="15" idx="6"/>
          </p:cNvCxnSpPr>
          <p:nvPr/>
        </p:nvCxnSpPr>
        <p:spPr>
          <a:xfrm>
            <a:off x="4468538" y="5415096"/>
            <a:ext cx="68368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21699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520" y="188640"/>
            <a:ext cx="9144000" cy="1143000"/>
          </a:xfrm>
        </p:spPr>
        <p:txBody>
          <a:bodyPr vert="horz" anchor="t">
            <a:normAutofit/>
            <a:scene3d>
              <a:camera prst="orthographicFront"/>
              <a:lightRig rig="threePt" dir="t"/>
            </a:scene3d>
            <a:sp3d extrusionH="57150">
              <a:bevelT w="38100" h="38100"/>
            </a:sp3d>
          </a:bodyPr>
          <a:lstStyle/>
          <a:p>
            <a:pPr algn="ctr"/>
            <a:r>
              <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作動流程</a:t>
            </a:r>
          </a:p>
        </p:txBody>
      </p:sp>
      <p:sp>
        <p:nvSpPr>
          <p:cNvPr id="3" name="矩形: 圓角 2">
            <a:extLst>
              <a:ext uri="{FF2B5EF4-FFF2-40B4-BE49-F238E27FC236}">
                <a16:creationId xmlns:a16="http://schemas.microsoft.com/office/drawing/2014/main" id="{FB5A3B5F-4CC8-4D60-AEFD-C0A6B2CAAD7B}"/>
              </a:ext>
            </a:extLst>
          </p:cNvPr>
          <p:cNvSpPr/>
          <p:nvPr/>
        </p:nvSpPr>
        <p:spPr>
          <a:xfrm>
            <a:off x="5774207" y="4853574"/>
            <a:ext cx="1412010" cy="297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pic>
        <p:nvPicPr>
          <p:cNvPr id="1027" name="Picture 3" descr="C:\Users\user\Desktop\269599238_1271463053371183_533448053556431391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212" y="4444820"/>
            <a:ext cx="2245064" cy="1681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Users\user\Desktop\268794171_3094693834149403_8688894126208623423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749542" y="1248674"/>
            <a:ext cx="1637104" cy="2175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C:\Users\user\Desktop\268151981_459048772302238_3608910328162813247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89" y="1462545"/>
            <a:ext cx="1224136" cy="1748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221266" y="1522592"/>
            <a:ext cx="2170566" cy="1627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6" name="橢圓 35"/>
          <p:cNvSpPr/>
          <p:nvPr/>
        </p:nvSpPr>
        <p:spPr>
          <a:xfrm>
            <a:off x="6825939" y="3124975"/>
            <a:ext cx="148431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lumMod val="95000"/>
                    <a:lumOff val="5000"/>
                  </a:schemeClr>
                </a:solidFill>
              </a:rPr>
              <a:t>中控馬達</a:t>
            </a:r>
          </a:p>
        </p:txBody>
      </p:sp>
      <p:sp>
        <p:nvSpPr>
          <p:cNvPr id="40" name="橢圓 39"/>
          <p:cNvSpPr/>
          <p:nvPr/>
        </p:nvSpPr>
        <p:spPr>
          <a:xfrm>
            <a:off x="532719" y="3036029"/>
            <a:ext cx="1381819" cy="525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tx1">
                    <a:lumMod val="95000"/>
                    <a:lumOff val="5000"/>
                  </a:schemeClr>
                </a:solidFill>
              </a:rPr>
              <a:t>濃煙感測器</a:t>
            </a:r>
          </a:p>
        </p:txBody>
      </p:sp>
      <p:sp>
        <p:nvSpPr>
          <p:cNvPr id="42" name="橢圓 41"/>
          <p:cNvSpPr/>
          <p:nvPr/>
        </p:nvSpPr>
        <p:spPr>
          <a:xfrm>
            <a:off x="6540150" y="6126577"/>
            <a:ext cx="2160240" cy="5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lumMod val="95000"/>
                    <a:lumOff val="5000"/>
                  </a:schemeClr>
                </a:solidFill>
              </a:rPr>
              <a:t>車門開啟</a:t>
            </a:r>
            <a:endParaRPr lang="zh-TW" altLang="zh-TW" dirty="0">
              <a:solidFill>
                <a:schemeClr val="tx1">
                  <a:lumMod val="95000"/>
                  <a:lumOff val="5000"/>
                </a:schemeClr>
              </a:solidFill>
            </a:endParaRPr>
          </a:p>
        </p:txBody>
      </p:sp>
      <p:pic>
        <p:nvPicPr>
          <p:cNvPr id="49" name="圖片 48">
            <a:extLst>
              <a:ext uri="{FF2B5EF4-FFF2-40B4-BE49-F238E27FC236}">
                <a16:creationId xmlns:a16="http://schemas.microsoft.com/office/drawing/2014/main" id="{9F3209BF-1A8B-4535-834D-343582C549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6236" y="4710463"/>
            <a:ext cx="1640624" cy="14096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3" name="橢圓 52"/>
          <p:cNvSpPr/>
          <p:nvPr/>
        </p:nvSpPr>
        <p:spPr>
          <a:xfrm rot="16200000">
            <a:off x="4138626" y="5476159"/>
            <a:ext cx="504056" cy="1711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en-US" altLang="zh-TW" dirty="0">
                <a:solidFill>
                  <a:schemeClr val="tx1">
                    <a:lumMod val="95000"/>
                    <a:lumOff val="5000"/>
                  </a:schemeClr>
                </a:solidFill>
              </a:rPr>
              <a:t>LED</a:t>
            </a:r>
            <a:r>
              <a:rPr lang="zh-TW" altLang="zh-TW" dirty="0">
                <a:solidFill>
                  <a:schemeClr val="tx1">
                    <a:lumMod val="95000"/>
                    <a:lumOff val="5000"/>
                  </a:schemeClr>
                </a:solidFill>
              </a:rPr>
              <a:t>指示燈</a:t>
            </a:r>
          </a:p>
        </p:txBody>
      </p:sp>
      <p:sp>
        <p:nvSpPr>
          <p:cNvPr id="17" name="橢圓 16"/>
          <p:cNvSpPr/>
          <p:nvPr/>
        </p:nvSpPr>
        <p:spPr>
          <a:xfrm>
            <a:off x="3302409" y="3008340"/>
            <a:ext cx="1944216" cy="581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chemeClr val="tx1">
                    <a:lumMod val="95000"/>
                    <a:lumOff val="5000"/>
                  </a:schemeClr>
                </a:solidFill>
              </a:rPr>
              <a:t>Arduino</a:t>
            </a:r>
            <a:endParaRPr lang="en-US" altLang="zh-TW" dirty="0" smtClean="0">
              <a:solidFill>
                <a:schemeClr val="tx1">
                  <a:lumMod val="95000"/>
                  <a:lumOff val="5000"/>
                </a:schemeClr>
              </a:solidFill>
            </a:endParaRPr>
          </a:p>
        </p:txBody>
      </p:sp>
      <p:sp>
        <p:nvSpPr>
          <p:cNvPr id="18" name="向右箭號 17"/>
          <p:cNvSpPr/>
          <p:nvPr/>
        </p:nvSpPr>
        <p:spPr>
          <a:xfrm>
            <a:off x="1861262" y="2058911"/>
            <a:ext cx="1385568" cy="55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8"/>
          <p:cNvSpPr/>
          <p:nvPr/>
        </p:nvSpPr>
        <p:spPr>
          <a:xfrm>
            <a:off x="5391832" y="2090688"/>
            <a:ext cx="1088380" cy="491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下箭號 19"/>
          <p:cNvSpPr/>
          <p:nvPr/>
        </p:nvSpPr>
        <p:spPr>
          <a:xfrm>
            <a:off x="4101815" y="3645674"/>
            <a:ext cx="409467" cy="1064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下箭號 21"/>
          <p:cNvSpPr/>
          <p:nvPr/>
        </p:nvSpPr>
        <p:spPr>
          <a:xfrm>
            <a:off x="7380312" y="3645674"/>
            <a:ext cx="432048" cy="799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a:off x="5126860" y="5150734"/>
            <a:ext cx="1353352" cy="438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圖說文字 23"/>
          <p:cNvSpPr/>
          <p:nvPr/>
        </p:nvSpPr>
        <p:spPr>
          <a:xfrm>
            <a:off x="1914538" y="1268760"/>
            <a:ext cx="1071892" cy="79015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lumMod val="95000"/>
                    <a:lumOff val="5000"/>
                  </a:schemeClr>
                </a:solidFill>
              </a:rPr>
              <a:t>偵測</a:t>
            </a:r>
            <a:endParaRPr lang="en-US" altLang="zh-TW" dirty="0" smtClean="0">
              <a:solidFill>
                <a:schemeClr val="tx1">
                  <a:lumMod val="95000"/>
                  <a:lumOff val="5000"/>
                </a:schemeClr>
              </a:solidFill>
            </a:endParaRPr>
          </a:p>
          <a:p>
            <a:pPr algn="ctr"/>
            <a:r>
              <a:rPr lang="zh-TW" altLang="en-US" dirty="0" smtClean="0">
                <a:solidFill>
                  <a:schemeClr val="tx1">
                    <a:lumMod val="95000"/>
                    <a:lumOff val="5000"/>
                  </a:schemeClr>
                </a:solidFill>
              </a:rPr>
              <a:t>濃煙</a:t>
            </a:r>
            <a:endParaRPr lang="zh-TW" altLang="en-US" dirty="0">
              <a:solidFill>
                <a:schemeClr val="tx1">
                  <a:lumMod val="95000"/>
                  <a:lumOff val="5000"/>
                </a:schemeClr>
              </a:solidFill>
            </a:endParaRPr>
          </a:p>
        </p:txBody>
      </p:sp>
      <p:sp>
        <p:nvSpPr>
          <p:cNvPr id="25" name="圓角矩形圖說文字 24"/>
          <p:cNvSpPr/>
          <p:nvPr/>
        </p:nvSpPr>
        <p:spPr>
          <a:xfrm>
            <a:off x="5391832" y="1462545"/>
            <a:ext cx="980368" cy="6281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lumMod val="95000"/>
                    <a:lumOff val="5000"/>
                  </a:schemeClr>
                </a:solidFill>
              </a:rPr>
              <a:t>控制</a:t>
            </a:r>
            <a:endParaRPr lang="en-US" altLang="zh-TW" dirty="0" smtClean="0">
              <a:solidFill>
                <a:schemeClr val="tx1">
                  <a:lumMod val="95000"/>
                  <a:lumOff val="5000"/>
                </a:schemeClr>
              </a:solidFill>
            </a:endParaRPr>
          </a:p>
          <a:p>
            <a:pPr algn="ctr"/>
            <a:r>
              <a:rPr lang="zh-TW" altLang="en-US" dirty="0" smtClean="0">
                <a:solidFill>
                  <a:schemeClr val="tx1">
                    <a:lumMod val="95000"/>
                    <a:lumOff val="5000"/>
                  </a:schemeClr>
                </a:solidFill>
              </a:rPr>
              <a:t>作動</a:t>
            </a:r>
            <a:endParaRPr lang="zh-TW" altLang="en-US" dirty="0">
              <a:solidFill>
                <a:schemeClr val="tx1">
                  <a:lumMod val="95000"/>
                  <a:lumOff val="5000"/>
                </a:schemeClr>
              </a:solidFill>
            </a:endParaRPr>
          </a:p>
        </p:txBody>
      </p:sp>
      <p:sp>
        <p:nvSpPr>
          <p:cNvPr id="27" name="圓角矩形圖說文字 26"/>
          <p:cNvSpPr/>
          <p:nvPr/>
        </p:nvSpPr>
        <p:spPr>
          <a:xfrm>
            <a:off x="5391832" y="4609458"/>
            <a:ext cx="764344" cy="5412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lumMod val="95000"/>
                    <a:lumOff val="5000"/>
                  </a:schemeClr>
                </a:solidFill>
              </a:rPr>
              <a:t>傳送訊息</a:t>
            </a:r>
            <a:endParaRPr lang="zh-TW" altLang="en-US" dirty="0">
              <a:solidFill>
                <a:schemeClr val="tx1">
                  <a:lumMod val="95000"/>
                  <a:lumOff val="5000"/>
                </a:schemeClr>
              </a:solidFill>
            </a:endParaRPr>
          </a:p>
        </p:txBody>
      </p:sp>
      <p:sp>
        <p:nvSpPr>
          <p:cNvPr id="28" name="圓角矩形圖說文字 27"/>
          <p:cNvSpPr/>
          <p:nvPr/>
        </p:nvSpPr>
        <p:spPr>
          <a:xfrm rot="5400000">
            <a:off x="7724370" y="3749332"/>
            <a:ext cx="792088" cy="6161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chemeClr val="tx1">
                    <a:lumMod val="95000"/>
                    <a:lumOff val="5000"/>
                  </a:schemeClr>
                </a:solidFill>
              </a:rPr>
              <a:t>作動</a:t>
            </a:r>
            <a:endParaRPr lang="zh-TW" altLang="en-US" dirty="0">
              <a:solidFill>
                <a:schemeClr val="tx1">
                  <a:lumMod val="95000"/>
                  <a:lumOff val="5000"/>
                </a:schemeClr>
              </a:solidFill>
            </a:endParaRPr>
          </a:p>
        </p:txBody>
      </p:sp>
      <p:pic>
        <p:nvPicPr>
          <p:cNvPr id="43" name="圖片 42"/>
          <p:cNvPicPr>
            <a:picLocks noChangeAspect="1"/>
          </p:cNvPicPr>
          <p:nvPr/>
        </p:nvPicPr>
        <p:blipFill>
          <a:blip r:embed="rId8"/>
          <a:stretch>
            <a:fillRect/>
          </a:stretch>
        </p:blipFill>
        <p:spPr>
          <a:xfrm>
            <a:off x="644789" y="4207349"/>
            <a:ext cx="1900266" cy="146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向下箭號 28"/>
          <p:cNvSpPr/>
          <p:nvPr/>
        </p:nvSpPr>
        <p:spPr>
          <a:xfrm rot="2380568">
            <a:off x="2425764" y="2583693"/>
            <a:ext cx="780395" cy="1995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875707" y="5589240"/>
            <a:ext cx="1438430" cy="706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lumMod val="95000"/>
                    <a:lumOff val="5000"/>
                  </a:schemeClr>
                </a:solidFill>
              </a:rPr>
              <a:t>蜂鳴器</a:t>
            </a:r>
            <a:endParaRPr lang="zh-TW" altLang="en-US" dirty="0">
              <a:solidFill>
                <a:schemeClr val="tx1">
                  <a:lumMod val="95000"/>
                  <a:lumOff val="5000"/>
                </a:schemeClr>
              </a:solidFill>
            </a:endParaRPr>
          </a:p>
        </p:txBody>
      </p:sp>
      <p:sp>
        <p:nvSpPr>
          <p:cNvPr id="32" name="左-右雙向箭號圖說文字 31"/>
          <p:cNvSpPr/>
          <p:nvPr/>
        </p:nvSpPr>
        <p:spPr>
          <a:xfrm rot="1419704">
            <a:off x="2906943" y="3555851"/>
            <a:ext cx="1207819" cy="1049121"/>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lumMod val="95000"/>
                    <a:lumOff val="5000"/>
                  </a:schemeClr>
                </a:solidFill>
              </a:rPr>
              <a:t>控制作動</a:t>
            </a:r>
            <a:endParaRPr lang="zh-TW" altLang="en-US" dirty="0">
              <a:solidFill>
                <a:schemeClr val="tx1">
                  <a:lumMod val="95000"/>
                  <a:lumOff val="5000"/>
                </a:schemeClr>
              </a:solidFill>
            </a:endParaRPr>
          </a:p>
        </p:txBody>
      </p:sp>
    </p:spTree>
    <p:extLst>
      <p:ext uri="{BB962C8B-B14F-4D97-AF65-F5344CB8AC3E}">
        <p14:creationId xmlns:p14="http://schemas.microsoft.com/office/powerpoint/2010/main" val="2730847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632"/>
            <a:ext cx="9144000" cy="1015663"/>
          </a:xfrm>
          <a:prstGeom prst="rect">
            <a:avLst/>
          </a:prstGeom>
        </p:spPr>
        <p:txBody>
          <a:bodyPr wrap="square">
            <a:spAutoFit/>
          </a:bodyPr>
          <a:lstStyle/>
          <a:p>
            <a:pPr algn="ctr"/>
            <a:r>
              <a:rPr lang="zh-TW" altLang="en-US" sz="6000" b="1" dirty="0">
                <a:ln w="1905">
                  <a:solidFill>
                    <a:schemeClr val="bg1">
                      <a:lumMod val="50000"/>
                    </a:schemeClr>
                  </a:solidFill>
                </a:ln>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重點元件</a:t>
            </a:r>
            <a:endParaRPr lang="zh-TW" altLang="en-US" sz="6000" dirty="0"/>
          </a:p>
        </p:txBody>
      </p:sp>
      <p:sp>
        <p:nvSpPr>
          <p:cNvPr id="5" name="矩形 4"/>
          <p:cNvSpPr/>
          <p:nvPr/>
        </p:nvSpPr>
        <p:spPr>
          <a:xfrm>
            <a:off x="539552" y="1340768"/>
            <a:ext cx="8064896" cy="3046988"/>
          </a:xfrm>
          <a:prstGeom prst="rect">
            <a:avLst/>
          </a:prstGeom>
        </p:spPr>
        <p:txBody>
          <a:bodyPr wrap="square">
            <a:spAutoFit/>
          </a:bodyPr>
          <a:lstStyle/>
          <a:p>
            <a:r>
              <a:rPr lang="zh-TW" altLang="en-US" sz="32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32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3200" b="1" dirty="0" smtClean="0"/>
              <a:t> </a:t>
            </a:r>
            <a:r>
              <a:rPr lang="en-US" altLang="zh-TW" sz="3200" b="1" dirty="0">
                <a:solidFill>
                  <a:schemeClr val="tx1">
                    <a:lumMod val="95000"/>
                    <a:lumOff val="5000"/>
                  </a:schemeClr>
                </a:solidFill>
              </a:rPr>
              <a:t>Arduino</a:t>
            </a:r>
            <a:r>
              <a:rPr lang="zh-TW" altLang="zh-TW" sz="3200" b="1" dirty="0">
                <a:solidFill>
                  <a:schemeClr val="tx1">
                    <a:lumMod val="95000"/>
                    <a:lumOff val="5000"/>
                  </a:schemeClr>
                </a:solidFill>
              </a:rPr>
              <a:t>，使用了開放原始碼的軟硬體平台，建構於簡易輸出</a:t>
            </a:r>
            <a:r>
              <a:rPr lang="en-US" altLang="zh-TW" sz="3200" b="1" dirty="0">
                <a:solidFill>
                  <a:schemeClr val="tx1">
                    <a:lumMod val="95000"/>
                    <a:lumOff val="5000"/>
                  </a:schemeClr>
                </a:solidFill>
              </a:rPr>
              <a:t>/</a:t>
            </a:r>
            <a:r>
              <a:rPr lang="zh-TW" altLang="zh-TW" sz="3200" b="1" dirty="0">
                <a:solidFill>
                  <a:schemeClr val="tx1">
                    <a:lumMod val="95000"/>
                    <a:lumOff val="5000"/>
                  </a:schemeClr>
                </a:solidFill>
              </a:rPr>
              <a:t>輸入介面板，使用低價格的微處理控制器（</a:t>
            </a:r>
            <a:r>
              <a:rPr lang="en-US" altLang="zh-TW" sz="3200" b="1" dirty="0">
                <a:solidFill>
                  <a:schemeClr val="tx1">
                    <a:lumMod val="95000"/>
                    <a:lumOff val="5000"/>
                  </a:schemeClr>
                </a:solidFill>
              </a:rPr>
              <a:t>ATMEL AVR</a:t>
            </a:r>
            <a:r>
              <a:rPr lang="zh-TW" altLang="zh-TW" sz="3200" b="1" dirty="0">
                <a:solidFill>
                  <a:schemeClr val="tx1">
                    <a:lumMod val="95000"/>
                    <a:lumOff val="5000"/>
                  </a:schemeClr>
                </a:solidFill>
              </a:rPr>
              <a:t>），可簡單的和感測器以及各種電子元件連接，是一種單晶片微控制器。</a:t>
            </a:r>
          </a:p>
          <a:p>
            <a:endParaRPr lang="en-US" altLang="zh-TW" sz="32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圓角矩形 6"/>
          <p:cNvSpPr/>
          <p:nvPr/>
        </p:nvSpPr>
        <p:spPr>
          <a:xfrm>
            <a:off x="323528" y="763635"/>
            <a:ext cx="21237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err="1">
                <a:solidFill>
                  <a:schemeClr val="tx1"/>
                </a:solidFill>
                <a:latin typeface="+mn-ea"/>
              </a:rPr>
              <a:t>Arduino</a:t>
            </a:r>
            <a:r>
              <a:rPr lang="zh-TW" altLang="en-US" sz="2000" b="1" dirty="0">
                <a:solidFill>
                  <a:schemeClr val="tx1"/>
                </a:solidFill>
                <a:latin typeface="+mn-ea"/>
              </a:rPr>
              <a:t>單晶片</a:t>
            </a:r>
          </a:p>
        </p:txBody>
      </p:sp>
      <p:sp>
        <p:nvSpPr>
          <p:cNvPr id="2" name="AutoShape 2" descr="https://scontent.ftpe1-3.fna.fbcdn.net/v/t1.15752-9/88424866_200350047993024_5456162874713964544_n.jpg?_nc_cat=105&amp;_nc_sid=b96e70&amp;_nc_ohc=-mVnWflR-owAX9DeVhG&amp;_nc_ht=scontent.ftpe1-3.fna&amp;oh=bbba9e943b7a971fb0e6a13ba7a6d272&amp;oe=5EE8ED6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588129" y="3451326"/>
            <a:ext cx="4062649"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7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1641" y="170496"/>
            <a:ext cx="9144000" cy="1143000"/>
          </a:xfrm>
        </p:spPr>
        <p:txBody>
          <a:bodyPr vert="horz" anchor="t">
            <a:normAutofit/>
            <a:scene3d>
              <a:camera prst="orthographicFront"/>
              <a:lightRig rig="threePt" dir="t"/>
            </a:scene3d>
            <a:sp3d extrusionH="57150">
              <a:bevelT w="38100" h="38100"/>
            </a:sp3d>
          </a:bodyPr>
          <a:lstStyle/>
          <a:p>
            <a:pPr algn="ctr"/>
            <a:r>
              <a:rPr lang="zh-TW" altLang="en-US" sz="6000" b="1" cap="none" dirty="0">
                <a:ln w="1905">
                  <a:solidFill>
                    <a:schemeClr val="bg1">
                      <a:lumMod val="50000"/>
                    </a:schemeClr>
                  </a:solidFill>
                </a:ln>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重點元件</a:t>
            </a:r>
          </a:p>
        </p:txBody>
      </p:sp>
      <p:sp>
        <p:nvSpPr>
          <p:cNvPr id="6" name="矩形 5"/>
          <p:cNvSpPr/>
          <p:nvPr/>
        </p:nvSpPr>
        <p:spPr>
          <a:xfrm>
            <a:off x="161380" y="1556792"/>
            <a:ext cx="8457958" cy="584775"/>
          </a:xfrm>
          <a:prstGeom prst="rect">
            <a:avLst/>
          </a:prstGeom>
        </p:spPr>
        <p:txBody>
          <a:bodyPr wrap="square">
            <a:spAutoFit/>
          </a:bodyPr>
          <a:lstStyle/>
          <a:p>
            <a:pPr marL="152400" indent="304800">
              <a:spcAft>
                <a:spcPts val="0"/>
              </a:spcAft>
            </a:pPr>
            <a:r>
              <a:rPr lang="en-US" altLang="zh-TW" sz="3200" dirty="0">
                <a:solidFill>
                  <a:schemeClr val="tx2"/>
                </a:solidFill>
                <a:latin typeface="Arial" panose="020B0604020202020204" pitchFamily="34" charset="0"/>
              </a:rPr>
              <a:t> </a:t>
            </a:r>
            <a:r>
              <a:rPr lang="en-US" altLang="zh-TW" sz="3200" dirty="0" smtClean="0">
                <a:solidFill>
                  <a:schemeClr val="tx2"/>
                </a:solidFill>
                <a:latin typeface="Arial" panose="020B0604020202020204" pitchFamily="34" charset="0"/>
              </a:rPr>
              <a:t>   </a:t>
            </a:r>
            <a:endParaRPr lang="zh-TW" altLang="zh-TW" sz="3200" dirty="0">
              <a:solidFill>
                <a:schemeClr val="tx2"/>
              </a:solidFill>
              <a:latin typeface="+mn-ea"/>
              <a:cs typeface="Times New Roman" panose="02020603050405020304" pitchFamily="18" charset="0"/>
            </a:endParaRPr>
          </a:p>
        </p:txBody>
      </p:sp>
      <p:sp>
        <p:nvSpPr>
          <p:cNvPr id="3" name="圓角矩形 2"/>
          <p:cNvSpPr/>
          <p:nvPr/>
        </p:nvSpPr>
        <p:spPr>
          <a:xfrm>
            <a:off x="683568" y="1052736"/>
            <a:ext cx="21237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000" dirty="0">
                <a:solidFill>
                  <a:schemeClr val="tx1">
                    <a:lumMod val="95000"/>
                    <a:lumOff val="5000"/>
                  </a:schemeClr>
                </a:solidFill>
              </a:rPr>
              <a:t>濃煙感測器</a:t>
            </a:r>
          </a:p>
        </p:txBody>
      </p:sp>
      <p:pic>
        <p:nvPicPr>
          <p:cNvPr id="2050" name="Picture 2" descr="C:\Users\user\Desktop\268151981_459048772302238_360891032816281324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675451"/>
            <a:ext cx="2376264" cy="315813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99592" y="1734071"/>
            <a:ext cx="6696620" cy="3046988"/>
          </a:xfrm>
          <a:prstGeom prst="rect">
            <a:avLst/>
          </a:prstGeom>
        </p:spPr>
        <p:txBody>
          <a:bodyPr wrap="square">
            <a:spAutoFit/>
          </a:bodyPr>
          <a:lstStyle/>
          <a:p>
            <a:r>
              <a:rPr lang="zh-TW" altLang="en-US" sz="3200" dirty="0" smtClean="0">
                <a:solidFill>
                  <a:schemeClr val="tx1">
                    <a:lumMod val="95000"/>
                    <a:lumOff val="5000"/>
                  </a:schemeClr>
                </a:solidFill>
              </a:rPr>
              <a:t>    </a:t>
            </a:r>
            <a:r>
              <a:rPr lang="zh-TW" altLang="zh-TW" sz="3200" b="1" dirty="0" smtClean="0">
                <a:solidFill>
                  <a:schemeClr val="tx1">
                    <a:lumMod val="95000"/>
                    <a:lumOff val="5000"/>
                  </a:schemeClr>
                </a:solidFill>
              </a:rPr>
              <a:t>煙霧</a:t>
            </a:r>
            <a:r>
              <a:rPr lang="zh-TW" altLang="zh-TW" sz="3200" b="1" dirty="0">
                <a:solidFill>
                  <a:schemeClr val="tx1">
                    <a:lumMod val="95000"/>
                    <a:lumOff val="5000"/>
                  </a:schemeClr>
                </a:solidFill>
              </a:rPr>
              <a:t>探測器是一種感測煙霧並觸發警報的設備，可以用來預防火災， 煙霧探測器通常安裝在塑料外殼內，通過光電或電離檢測煙霧。使用煙霧探測器可以使死於火災</a:t>
            </a:r>
            <a:r>
              <a:rPr lang="zh-TW" altLang="zh-TW" sz="3200" b="1" dirty="0" smtClean="0">
                <a:solidFill>
                  <a:schemeClr val="tx1">
                    <a:lumMod val="95000"/>
                    <a:lumOff val="5000"/>
                  </a:schemeClr>
                </a:solidFill>
              </a:rPr>
              <a:t>的</a:t>
            </a:r>
            <a:endParaRPr lang="en-US" altLang="zh-TW" sz="3200" b="1" dirty="0">
              <a:solidFill>
                <a:schemeClr val="tx1">
                  <a:lumMod val="95000"/>
                  <a:lumOff val="5000"/>
                </a:schemeClr>
              </a:solidFill>
            </a:endParaRPr>
          </a:p>
          <a:p>
            <a:r>
              <a:rPr lang="zh-TW" altLang="zh-TW" sz="3200" b="1" dirty="0" smtClean="0">
                <a:solidFill>
                  <a:schemeClr val="tx1">
                    <a:lumMod val="95000"/>
                    <a:lumOff val="5000"/>
                  </a:schemeClr>
                </a:solidFill>
              </a:rPr>
              <a:t>風險</a:t>
            </a:r>
            <a:r>
              <a:rPr lang="zh-TW" altLang="zh-TW" sz="3200" b="1" dirty="0">
                <a:solidFill>
                  <a:schemeClr val="tx1">
                    <a:lumMod val="95000"/>
                    <a:lumOff val="5000"/>
                  </a:schemeClr>
                </a:solidFill>
              </a:rPr>
              <a:t>降低一半。</a:t>
            </a:r>
          </a:p>
        </p:txBody>
      </p:sp>
    </p:spTree>
    <p:extLst>
      <p:ext uri="{BB962C8B-B14F-4D97-AF65-F5344CB8AC3E}">
        <p14:creationId xmlns:p14="http://schemas.microsoft.com/office/powerpoint/2010/main" val="36196255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1543</TotalTime>
  <Words>836</Words>
  <Application>Microsoft Office PowerPoint</Application>
  <PresentationFormat>如螢幕大小 (4:3)</PresentationFormat>
  <Paragraphs>101</Paragraphs>
  <Slides>15</Slides>
  <Notes>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微軟正黑體</vt:lpstr>
      <vt:lpstr>新細明體</vt:lpstr>
      <vt:lpstr>標楷體</vt:lpstr>
      <vt:lpstr>Arial</vt:lpstr>
      <vt:lpstr>Calibri</vt:lpstr>
      <vt:lpstr>Candara</vt:lpstr>
      <vt:lpstr>Symbol</vt:lpstr>
      <vt:lpstr>Times New Roman</vt:lpstr>
      <vt:lpstr>波形</vt:lpstr>
      <vt:lpstr>火來了趕快跑!</vt:lpstr>
      <vt:lpstr>目錄</vt:lpstr>
      <vt:lpstr>前言</vt:lpstr>
      <vt:lpstr>製作動機</vt:lpstr>
      <vt:lpstr>製作目的</vt:lpstr>
      <vt:lpstr>製作架構</vt:lpstr>
      <vt:lpstr>作動流程</vt:lpstr>
      <vt:lpstr>PowerPoint 簡報</vt:lpstr>
      <vt:lpstr>重點元件</vt:lpstr>
      <vt:lpstr>PowerPoint 簡報</vt:lpstr>
      <vt:lpstr>PowerPoint 簡報</vt:lpstr>
      <vt:lpstr>重點元件</vt:lpstr>
      <vt:lpstr>結論</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機車智能伸縮踏板</dc:title>
  <dc:creator>user</dc:creator>
  <cp:lastModifiedBy>吳嘉銘</cp:lastModifiedBy>
  <cp:revision>138</cp:revision>
  <dcterms:created xsi:type="dcterms:W3CDTF">2018-09-05T10:53:25Z</dcterms:created>
  <dcterms:modified xsi:type="dcterms:W3CDTF">2021-12-28T06:09:23Z</dcterms:modified>
</cp:coreProperties>
</file>