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629" r:id="rId3"/>
    <p:sldId id="813" r:id="rId4"/>
    <p:sldId id="771" r:id="rId5"/>
    <p:sldId id="811" r:id="rId6"/>
    <p:sldId id="805" r:id="rId7"/>
    <p:sldId id="809" r:id="rId8"/>
    <p:sldId id="806" r:id="rId9"/>
    <p:sldId id="810" r:id="rId10"/>
    <p:sldId id="814" r:id="rId11"/>
    <p:sldId id="815" r:id="rId12"/>
    <p:sldId id="772" r:id="rId13"/>
    <p:sldId id="773" r:id="rId14"/>
    <p:sldId id="816" r:id="rId15"/>
    <p:sldId id="817" r:id="rId16"/>
    <p:sldId id="787" r:id="rId17"/>
    <p:sldId id="775" r:id="rId18"/>
    <p:sldId id="774" r:id="rId19"/>
    <p:sldId id="776" r:id="rId20"/>
    <p:sldId id="777" r:id="rId21"/>
    <p:sldId id="783" r:id="rId22"/>
    <p:sldId id="784" r:id="rId23"/>
    <p:sldId id="786" r:id="rId24"/>
    <p:sldId id="832" r:id="rId25"/>
    <p:sldId id="819" r:id="rId26"/>
    <p:sldId id="738" r:id="rId27"/>
    <p:sldId id="717" r:id="rId28"/>
    <p:sldId id="718" r:id="rId29"/>
    <p:sldId id="720" r:id="rId30"/>
    <p:sldId id="820" r:id="rId31"/>
    <p:sldId id="756" r:id="rId32"/>
    <p:sldId id="823" r:id="rId33"/>
    <p:sldId id="731" r:id="rId34"/>
    <p:sldId id="824" r:id="rId35"/>
    <p:sldId id="763" r:id="rId36"/>
    <p:sldId id="826" r:id="rId37"/>
    <p:sldId id="833" r:id="rId38"/>
    <p:sldId id="829" r:id="rId39"/>
    <p:sldId id="792" r:id="rId40"/>
    <p:sldId id="793" r:id="rId41"/>
    <p:sldId id="794" r:id="rId42"/>
    <p:sldId id="795" r:id="rId43"/>
    <p:sldId id="796" r:id="rId44"/>
    <p:sldId id="797" r:id="rId45"/>
    <p:sldId id="798" r:id="rId46"/>
    <p:sldId id="531" r:id="rId47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華康中黑體(P)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6600"/>
    <a:srgbClr val="CAFEE3"/>
    <a:srgbClr val="001848"/>
    <a:srgbClr val="001236"/>
    <a:srgbClr val="000099"/>
    <a:srgbClr val="00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452" autoAdjust="0"/>
  </p:normalViewPr>
  <p:slideViewPr>
    <p:cSldViewPr>
      <p:cViewPr varScale="1">
        <p:scale>
          <a:sx n="121" d="100"/>
          <a:sy n="121" d="100"/>
        </p:scale>
        <p:origin x="1296" y="90"/>
      </p:cViewPr>
      <p:guideLst>
        <p:guide orient="horz" pos="1248"/>
        <p:guide pos="912"/>
      </p:guideLst>
    </p:cSldViewPr>
  </p:slideViewPr>
  <p:outlineViewPr>
    <p:cViewPr>
      <p:scale>
        <a:sx n="33" d="100"/>
        <a:sy n="33" d="100"/>
      </p:scale>
      <p:origin x="0" y="-2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6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新細明體" panose="02020500000000000000" pitchFamily="18" charset="-120"/>
              </a:defRPr>
            </a:lvl1pPr>
          </a:lstStyle>
          <a:p>
            <a:fld id="{C31846AB-9B41-4FE0-A6CD-DECD0F4651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378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新細明體" panose="02020500000000000000" pitchFamily="18" charset="-120"/>
              </a:defRPr>
            </a:lvl1pPr>
          </a:lstStyle>
          <a:p>
            <a:fld id="{5107CE89-26BB-4E3E-8ABF-B4AEB95FE8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810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0" tIns="45750" rIns="91500" bIns="45750" anchor="b"/>
          <a:lstStyle>
            <a:lvl1pPr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1pPr>
            <a:lvl2pPr marL="742950" indent="-28575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2pPr>
            <a:lvl3pPr marL="11430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3pPr>
            <a:lvl4pPr marL="16002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4pPr>
            <a:lvl5pPr marL="2057400" indent="-228600" defTabSz="912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華康中黑體(P)" pitchFamily="34" charset="-120"/>
              </a:defRPr>
            </a:lvl9pPr>
          </a:lstStyle>
          <a:p>
            <a:pPr algn="r" eaLnBrk="1" hangingPunct="1"/>
            <a:fld id="{6D0F8316-D1AB-4652-9839-E33D942B37D8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2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5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00" tIns="45750" rIns="91500" bIns="45750"/>
          <a:lstStyle/>
          <a:p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7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2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25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715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87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452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350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 userDrawn="1"/>
        </p:nvSpPr>
        <p:spPr>
          <a:xfrm>
            <a:off x="1295400" y="152400"/>
            <a:ext cx="5771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i="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教育部</a:t>
            </a:r>
            <a:r>
              <a:rPr kumimoji="1" lang="en-US" altLang="zh-TW" sz="2000" b="1" i="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</a:t>
            </a:r>
            <a:r>
              <a:rPr kumimoji="1" lang="zh-TW" altLang="en-US" sz="2000" b="1" i="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年度「青年教育與就業儲蓄帳戶方案」</a:t>
            </a:r>
            <a:endParaRPr lang="zh-TW" alt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93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324" y="6483594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C59B856-A6DB-42C5-90A4-F0F1C233084A}" type="datetime1">
              <a:rPr lang="zh-TW" altLang="en-US" smtClean="0"/>
              <a:pPr>
                <a:defRPr/>
              </a:pPr>
              <a:t>2018/9/28</a:t>
            </a:fld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2938" y="6483350"/>
            <a:ext cx="2133600" cy="324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CDEE2C-21C5-4456-B333-4F0652D408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76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E8A5651-F990-492C-A953-9170CF79F763}" type="datetime1">
              <a:rPr lang="zh-TW" altLang="en-US" smtClean="0"/>
              <a:t>2018/9/28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a typeface="新細明體" panose="02020500000000000000" pitchFamily="18" charset="-120"/>
              </a:defRPr>
            </a:lvl1pPr>
          </a:lstStyle>
          <a:p>
            <a:fld id="{61B7FF32-C0B6-41A2-9B1F-1446A9DB3B7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1" name="Picture 17" descr="bg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-18009" y="6465888"/>
            <a:ext cx="9220200" cy="381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華康中黑體(P)" panose="020B0500000000000000" pitchFamily="34" charset="-120"/>
              </a:rPr>
              <a:t>系統建置：國立暨南國際大學 資訊工程學系 教育行政系統研發中心</a:t>
            </a:r>
          </a:p>
        </p:txBody>
      </p:sp>
      <p:pic>
        <p:nvPicPr>
          <p:cNvPr id="1034" name="Picture 13" descr="ROC Ministry of Education Seal.sv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1775"/>
            <a:ext cx="725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095" r:id="rId7"/>
    <p:sldLayoutId id="214748410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0069" y="32545"/>
            <a:ext cx="903808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Tx/>
              <a:buNone/>
            </a:pPr>
            <a:endParaRPr lang="zh-TW" altLang="zh-TW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114301" y="22167"/>
            <a:ext cx="8991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endParaRPr lang="en-US" altLang="zh-TW" sz="4400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algn="ctr" eaLnBrk="1" hangingPunct="1">
              <a:buNone/>
            </a:pPr>
            <a:endParaRPr lang="en-US" altLang="zh-TW" sz="44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algn="ctr" eaLnBrk="1" hangingPunct="1">
              <a:buNone/>
            </a:pPr>
            <a:r>
              <a:rPr lang="zh-TW" altLang="zh-TW" sz="44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教育部</a:t>
            </a:r>
            <a:r>
              <a:rPr lang="en-US" altLang="zh-TW" sz="44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108</a:t>
            </a:r>
            <a:r>
              <a:rPr lang="zh-TW" altLang="en-US" sz="44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年度</a:t>
            </a:r>
            <a:endParaRPr lang="en-US" altLang="zh-TW" sz="4400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algn="ctr" eaLnBrk="1" hangingPunct="1">
              <a:buNone/>
            </a:pPr>
            <a:r>
              <a:rPr lang="zh-TW" altLang="zh-TW" sz="44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「</a:t>
            </a:r>
            <a:r>
              <a:rPr lang="zh-TW" altLang="zh-TW" sz="4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青年教育與就業儲蓄帳戶方案</a:t>
            </a:r>
            <a:r>
              <a:rPr lang="zh-TW" altLang="zh-TW" sz="44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」</a:t>
            </a:r>
            <a:endParaRPr lang="en-US" altLang="zh-TW" sz="4400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algn="ctr" eaLnBrk="1" hangingPunct="1">
              <a:buNone/>
            </a:pPr>
            <a:r>
              <a:rPr lang="zh-TW" altLang="en-US" sz="4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種子教師培訓營</a:t>
            </a:r>
            <a:endParaRPr lang="en-US" altLang="zh-TW" sz="4400" dirty="0" smtClean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4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填報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系統介紹</a:t>
            </a:r>
          </a:p>
        </p:txBody>
      </p:sp>
      <p:sp>
        <p:nvSpPr>
          <p:cNvPr id="9222" name="文字方塊 1"/>
          <p:cNvSpPr txBox="1">
            <a:spLocks noChangeArrowheads="1"/>
          </p:cNvSpPr>
          <p:nvPr/>
        </p:nvSpPr>
        <p:spPr bwMode="auto">
          <a:xfrm>
            <a:off x="141333" y="5508968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2538" indent="-1252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系統開發：國立暨南國際大學 資訊工程學系</a:t>
            </a:r>
            <a:endParaRPr lang="en-US" altLang="zh-TW" sz="24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    </a:t>
            </a:r>
            <a:r>
              <a:rPr lang="zh-TW" altLang="en-US" sz="24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：許正</a:t>
            </a:r>
            <a:r>
              <a:rPr lang="zh-TW" altLang="en-US" sz="2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「青年教育與就業儲蓄帳戶方案</a:t>
            </a:r>
            <a:r>
              <a:rPr lang="zh-TW" altLang="zh-TW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」</a:t>
            </a:r>
            <a: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/>
            </a:r>
            <a:b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</a:br>
            <a:r>
              <a:rPr lang="zh-TW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填報系統</a:t>
            </a:r>
            <a:endParaRPr lang="zh-TW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年度學生申請作業</a:t>
            </a:r>
            <a:endParaRPr lang="zh-TW" altLang="en-US" sz="3600" dirty="0">
              <a:solidFill>
                <a:srgbClr val="0033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83350"/>
            <a:ext cx="2133600" cy="324000"/>
          </a:xfrm>
        </p:spPr>
        <p:txBody>
          <a:bodyPr/>
          <a:lstStyle/>
          <a:p>
            <a:fld id="{9CCDEE2C-21C5-4456-B333-4F0652D408EC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3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"/>
            <a:ext cx="8077200" cy="636333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7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註冊帳號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84" y="1394252"/>
            <a:ext cx="6709216" cy="49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41" y="1435955"/>
            <a:ext cx="6339759" cy="4914900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開通帳號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13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616019" cy="4476750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6" name="圓角矩形圖說文字 7"/>
          <p:cNvSpPr>
            <a:spLocks noChangeArrowheads="1"/>
          </p:cNvSpPr>
          <p:nvPr/>
        </p:nvSpPr>
        <p:spPr bwMode="auto">
          <a:xfrm>
            <a:off x="5535612" y="4495800"/>
            <a:ext cx="3505200" cy="909638"/>
          </a:xfrm>
          <a:prstGeom prst="wedgeRoundRectCallout">
            <a:avLst>
              <a:gd name="adj1" fmla="val -60196"/>
              <a:gd name="adj2" fmla="val -9917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系統會寄出開通信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ea typeface="華康中黑體(P)" pitchFamily="34" charset="-120"/>
              </a:rPr>
              <a:t>10</a:t>
            </a:r>
            <a:r>
              <a:rPr lang="zh-TW" altLang="en-US" sz="1800" dirty="0" smtClean="0">
                <a:ea typeface="華康中黑體(P)" pitchFamily="34" charset="-120"/>
              </a:rPr>
              <a:t>分鐘內點擊認證連結完成開通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2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928812"/>
            <a:ext cx="8096250" cy="3000375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開通信內容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8" name="圓角矩形圖說文字 7"/>
          <p:cNvSpPr>
            <a:spLocks noChangeArrowheads="1"/>
          </p:cNvSpPr>
          <p:nvPr/>
        </p:nvSpPr>
        <p:spPr bwMode="auto">
          <a:xfrm>
            <a:off x="3124200" y="4114800"/>
            <a:ext cx="3505200" cy="909638"/>
          </a:xfrm>
          <a:prstGeom prst="wedgeRoundRectCallout">
            <a:avLst>
              <a:gd name="adj1" fmla="val -60196"/>
              <a:gd name="adj2" fmla="val -9917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點擊認證連結完成開通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9" name="橢圓 9"/>
          <p:cNvSpPr>
            <a:spLocks noChangeArrowheads="1"/>
          </p:cNvSpPr>
          <p:nvPr/>
        </p:nvSpPr>
        <p:spPr bwMode="auto">
          <a:xfrm>
            <a:off x="2133600" y="3352800"/>
            <a:ext cx="673100" cy="5857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64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779071" y="1396683"/>
            <a:ext cx="7019523" cy="5004117"/>
          </a:xfrm>
          <a:prstGeom prst="rect">
            <a:avLst/>
          </a:prstGeom>
        </p:spPr>
      </p:pic>
      <p:sp>
        <p:nvSpPr>
          <p:cNvPr id="1229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填報系統介紹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2297" name="橢圓 9"/>
          <p:cNvSpPr>
            <a:spLocks noChangeArrowheads="1"/>
          </p:cNvSpPr>
          <p:nvPr/>
        </p:nvSpPr>
        <p:spPr bwMode="auto">
          <a:xfrm>
            <a:off x="7283450" y="1524000"/>
            <a:ext cx="673100" cy="5857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2298" name="圓角矩形圖說文字 7"/>
          <p:cNvSpPr>
            <a:spLocks noChangeArrowheads="1"/>
          </p:cNvSpPr>
          <p:nvPr/>
        </p:nvSpPr>
        <p:spPr bwMode="auto">
          <a:xfrm>
            <a:off x="1841500" y="5399087"/>
            <a:ext cx="2743200" cy="909638"/>
          </a:xfrm>
          <a:prstGeom prst="wedgeRoundRectCallout">
            <a:avLst>
              <a:gd name="adj1" fmla="val -28075"/>
              <a:gd name="adj2" fmla="val -137552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華康中黑體(P)" pitchFamily="34" charset="-120"/>
              </a:rPr>
              <a:t>點選「</a:t>
            </a:r>
            <a:r>
              <a:rPr lang="zh-TW" altLang="en-US" sz="1800" dirty="0" smtClean="0">
                <a:ea typeface="華康中黑體(P)" pitchFamily="34" charset="-120"/>
              </a:rPr>
              <a:t>登入」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選擇「學生登入」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796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登入畫面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21662"/>
          <a:stretch/>
        </p:blipFill>
        <p:spPr>
          <a:xfrm>
            <a:off x="838201" y="1371600"/>
            <a:ext cx="7620000" cy="490322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92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授權同意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1932"/>
          <a:stretch/>
        </p:blipFill>
        <p:spPr>
          <a:xfrm>
            <a:off x="840624" y="1338938"/>
            <a:ext cx="7693776" cy="506186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0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注意事項確認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</a:t>
            </a:r>
            <a:r>
              <a:rPr lang="en-US" altLang="zh-TW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6930"/>
            <a:ext cx="6742743" cy="50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18"/>
          <p:cNvSpPr>
            <a:spLocks noChangeArrowheads="1"/>
          </p:cNvSpPr>
          <p:nvPr/>
        </p:nvSpPr>
        <p:spPr bwMode="auto">
          <a:xfrm>
            <a:off x="206375" y="1524000"/>
            <a:ext cx="8731250" cy="4419600"/>
          </a:xfrm>
          <a:prstGeom prst="roundRect">
            <a:avLst>
              <a:gd name="adj" fmla="val 16667"/>
            </a:avLst>
          </a:prstGeom>
          <a:solidFill>
            <a:srgbClr val="CAFEE3"/>
          </a:solidFill>
          <a:ln w="38100" algn="ctr">
            <a:solidFill>
              <a:srgbClr val="003300"/>
            </a:solidFill>
            <a:round/>
            <a:headEnd/>
            <a:tailEnd/>
          </a:ln>
        </p:spPr>
        <p:txBody>
          <a:bodyPr lIns="90000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1044000" lvl="2" indent="-468000">
              <a:spcBef>
                <a:spcPts val="1200"/>
              </a:spcBef>
              <a:buFontTx/>
              <a:buNone/>
            </a:pPr>
            <a:endParaRPr lang="en-US" altLang="zh-TW" sz="5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4000" lvl="2" indent="-468000">
              <a:spcBef>
                <a:spcPts val="600"/>
              </a:spcBef>
              <a:buFontTx/>
              <a:buNone/>
            </a:pPr>
            <a:endParaRPr lang="en-US" altLang="zh-TW" sz="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4000" lvl="2" indent="-4680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年度學生意願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endParaRPr lang="en-US" altLang="zh-TW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4000" lvl="2" indent="-4680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年度學生申請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参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</a:t>
            </a: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縣市</a:t>
            </a: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及推薦學生名冊建立</a:t>
            </a:r>
            <a:endParaRPr lang="en-US" altLang="zh-TW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4000" lvl="2" indent="-4680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TW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      </a:t>
            </a:r>
            <a:endParaRPr lang="en-US" altLang="zh-TW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4" name="AutoShape 18"/>
          <p:cNvSpPr>
            <a:spLocks noChangeArrowheads="1"/>
          </p:cNvSpPr>
          <p:nvPr/>
        </p:nvSpPr>
        <p:spPr bwMode="auto">
          <a:xfrm>
            <a:off x="2743200" y="626940"/>
            <a:ext cx="3505200" cy="6985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 lIns="90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報告大綱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447800"/>
            <a:ext cx="7536671" cy="4495800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注意事項確認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966787" y="4953000"/>
            <a:ext cx="6653213" cy="914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15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39" y="1324303"/>
            <a:ext cx="6946301" cy="5027284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填寫申請書基本資料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7" name="橢圓 9"/>
          <p:cNvSpPr>
            <a:spLocks noChangeArrowheads="1"/>
          </p:cNvSpPr>
          <p:nvPr/>
        </p:nvSpPr>
        <p:spPr bwMode="auto">
          <a:xfrm>
            <a:off x="1094124" y="4343400"/>
            <a:ext cx="6754475" cy="214801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8" name="圓角矩形圖說文字 7"/>
          <p:cNvSpPr>
            <a:spLocks noChangeArrowheads="1"/>
          </p:cNvSpPr>
          <p:nvPr/>
        </p:nvSpPr>
        <p:spPr bwMode="auto">
          <a:xfrm>
            <a:off x="6477000" y="1981200"/>
            <a:ext cx="2514600" cy="909638"/>
          </a:xfrm>
          <a:prstGeom prst="wedgeRoundRectCallout">
            <a:avLst>
              <a:gd name="adj1" fmla="val -47152"/>
              <a:gd name="adj2" fmla="val 7994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填寫基本資料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14" y="1250861"/>
            <a:ext cx="6582076" cy="5115103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填寫自傳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8" name="圓角矩形圖說文字 7"/>
          <p:cNvSpPr>
            <a:spLocks noChangeArrowheads="1"/>
          </p:cNvSpPr>
          <p:nvPr/>
        </p:nvSpPr>
        <p:spPr bwMode="auto">
          <a:xfrm>
            <a:off x="6982701" y="1600200"/>
            <a:ext cx="1524000" cy="533400"/>
          </a:xfrm>
          <a:prstGeom prst="wedgeRoundRectCallout">
            <a:avLst>
              <a:gd name="adj1" fmla="val -47152"/>
              <a:gd name="adj2" fmla="val 7994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填寫自傳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10" name="圓角矩形圖說文字 9"/>
          <p:cNvSpPr>
            <a:spLocks noChangeArrowheads="1"/>
          </p:cNvSpPr>
          <p:nvPr/>
        </p:nvSpPr>
        <p:spPr bwMode="auto">
          <a:xfrm>
            <a:off x="7010400" y="3581400"/>
            <a:ext cx="1539709" cy="921422"/>
          </a:xfrm>
          <a:prstGeom prst="wedgeRoundRectCallout">
            <a:avLst>
              <a:gd name="adj1" fmla="val -80628"/>
              <a:gd name="adj2" fmla="val 9273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選擇想要參與的產業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13" name="七邊形 12"/>
          <p:cNvSpPr/>
          <p:nvPr/>
        </p:nvSpPr>
        <p:spPr bwMode="auto">
          <a:xfrm>
            <a:off x="1187271" y="5402733"/>
            <a:ext cx="352053" cy="415159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1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14" name="七邊形 13"/>
          <p:cNvSpPr/>
          <p:nvPr/>
        </p:nvSpPr>
        <p:spPr bwMode="auto">
          <a:xfrm>
            <a:off x="2530081" y="5367777"/>
            <a:ext cx="352053" cy="415159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2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15" name="七邊形 14"/>
          <p:cNvSpPr/>
          <p:nvPr/>
        </p:nvSpPr>
        <p:spPr bwMode="auto">
          <a:xfrm>
            <a:off x="3859508" y="5371364"/>
            <a:ext cx="352053" cy="415159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3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16" name="圓角矩形圖說文字 15"/>
          <p:cNvSpPr>
            <a:spLocks noChangeArrowheads="1"/>
          </p:cNvSpPr>
          <p:nvPr/>
        </p:nvSpPr>
        <p:spPr bwMode="auto">
          <a:xfrm>
            <a:off x="6837937" y="4963716"/>
            <a:ext cx="2286000" cy="1066800"/>
          </a:xfrm>
          <a:prstGeom prst="wedgeRoundRectCallout">
            <a:avLst>
              <a:gd name="adj1" fmla="val -134423"/>
              <a:gd name="adj2" fmla="val 6489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下載申請書，列印後簽名學校存查</a:t>
            </a:r>
            <a:endParaRPr lang="zh-TW" altLang="en-US" sz="1800" dirty="0"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4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4" y="1447800"/>
            <a:ext cx="3943542" cy="4953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25" y="1447800"/>
            <a:ext cx="4138675" cy="5029276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共同注意事項</a:t>
            </a:r>
            <a:endParaRPr lang="en-US" altLang="zh-TW" sz="32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9" name="圓角矩形圖說文字 8"/>
          <p:cNvSpPr>
            <a:spLocks noChangeArrowheads="1"/>
          </p:cNvSpPr>
          <p:nvPr/>
        </p:nvSpPr>
        <p:spPr bwMode="auto">
          <a:xfrm>
            <a:off x="6969563" y="4953000"/>
            <a:ext cx="2286000" cy="833437"/>
          </a:xfrm>
          <a:prstGeom prst="wedgeRoundRectCallout">
            <a:avLst>
              <a:gd name="adj1" fmla="val -59595"/>
              <a:gd name="adj2" fmla="val 8233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須本人及家長簽名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21" name="七邊形 20"/>
          <p:cNvSpPr/>
          <p:nvPr/>
        </p:nvSpPr>
        <p:spPr bwMode="auto">
          <a:xfrm>
            <a:off x="179705" y="3111970"/>
            <a:ext cx="654229" cy="540867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P1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22" name="七邊形 21"/>
          <p:cNvSpPr/>
          <p:nvPr/>
        </p:nvSpPr>
        <p:spPr bwMode="auto">
          <a:xfrm>
            <a:off x="4419599" y="3125108"/>
            <a:ext cx="654229" cy="540867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P2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0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34" y="1342018"/>
            <a:ext cx="4436853" cy="5058782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下載申請</a:t>
            </a: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en-US" sz="32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</a:t>
            </a:r>
            <a:endParaRPr lang="en-US" altLang="zh-TW" sz="32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8" name="圓角矩形圖說文字 7"/>
          <p:cNvSpPr>
            <a:spLocks noChangeArrowheads="1"/>
          </p:cNvSpPr>
          <p:nvPr/>
        </p:nvSpPr>
        <p:spPr bwMode="auto">
          <a:xfrm>
            <a:off x="6637337" y="762764"/>
            <a:ext cx="2286000" cy="833437"/>
          </a:xfrm>
          <a:prstGeom prst="wedgeRoundRectCallout">
            <a:avLst>
              <a:gd name="adj1" fmla="val -59595"/>
              <a:gd name="adj2" fmla="val 8233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送出確認後才可下載。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13063"/>
            <a:ext cx="4191000" cy="5188857"/>
          </a:xfrm>
          <a:prstGeom prst="rect">
            <a:avLst/>
          </a:prstGeom>
        </p:spPr>
      </p:pic>
      <p:sp>
        <p:nvSpPr>
          <p:cNvPr id="13" name="七邊形 12"/>
          <p:cNvSpPr/>
          <p:nvPr/>
        </p:nvSpPr>
        <p:spPr bwMode="auto">
          <a:xfrm>
            <a:off x="534104" y="5318234"/>
            <a:ext cx="654229" cy="540867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P3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11" name="七邊形 10"/>
          <p:cNvSpPr/>
          <p:nvPr/>
        </p:nvSpPr>
        <p:spPr bwMode="auto">
          <a:xfrm>
            <a:off x="4343719" y="4724400"/>
            <a:ext cx="654229" cy="540867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P4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6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「青年教育與就業儲蓄帳戶方案</a:t>
            </a:r>
            <a:r>
              <a:rPr lang="zh-TW" altLang="zh-TW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」</a:t>
            </a:r>
            <a: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/>
            </a:r>
            <a:b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</a:br>
            <a:r>
              <a:rPr lang="zh-TW" alt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填報系統</a:t>
            </a:r>
            <a:endParaRPr lang="zh-TW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2" indent="-468000">
              <a:lnSpc>
                <a:spcPct val="125000"/>
              </a:lnSpc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r>
              <a:rPr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維護及推薦學生名冊建立</a:t>
            </a:r>
            <a:endParaRPr lang="en-US" altLang="zh-TW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83350"/>
            <a:ext cx="2133600" cy="324000"/>
          </a:xfrm>
        </p:spPr>
        <p:txBody>
          <a:bodyPr/>
          <a:lstStyle/>
          <a:p>
            <a:fld id="{9CCDEE2C-21C5-4456-B333-4F0652D408EC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90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1008342" y="1445318"/>
            <a:ext cx="6951298" cy="4955481"/>
          </a:xfrm>
          <a:prstGeom prst="rect">
            <a:avLst/>
          </a:prstGeom>
        </p:spPr>
      </p:pic>
      <p:sp>
        <p:nvSpPr>
          <p:cNvPr id="13317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3321" name="橢圓 9"/>
          <p:cNvSpPr>
            <a:spLocks noChangeArrowheads="1"/>
          </p:cNvSpPr>
          <p:nvPr/>
        </p:nvSpPr>
        <p:spPr bwMode="auto">
          <a:xfrm>
            <a:off x="7480300" y="1524000"/>
            <a:ext cx="673100" cy="5857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3322" name="橢圓 9"/>
          <p:cNvSpPr>
            <a:spLocks noChangeArrowheads="1"/>
          </p:cNvSpPr>
          <p:nvPr/>
        </p:nvSpPr>
        <p:spPr bwMode="auto">
          <a:xfrm>
            <a:off x="5476295" y="4800599"/>
            <a:ext cx="1752600" cy="1761231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3323" name="圓角矩形圖說文字 7"/>
          <p:cNvSpPr>
            <a:spLocks noChangeArrowheads="1"/>
          </p:cNvSpPr>
          <p:nvPr/>
        </p:nvSpPr>
        <p:spPr bwMode="auto">
          <a:xfrm>
            <a:off x="6231518" y="2682875"/>
            <a:ext cx="2870200" cy="1290637"/>
          </a:xfrm>
          <a:prstGeom prst="wedgeRoundRectCallout">
            <a:avLst>
              <a:gd name="adj1" fmla="val -29689"/>
              <a:gd name="adj2" fmla="val 12637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華康中黑體(P)" pitchFamily="34" charset="-120"/>
              </a:rPr>
              <a:t>學校老師請點選「登入」裡面的「</a:t>
            </a:r>
            <a:r>
              <a:rPr lang="zh-TW" altLang="en-US" sz="1800" dirty="0" smtClean="0">
                <a:ea typeface="華康中黑體(P)" pitchFamily="34" charset="-120"/>
              </a:rPr>
              <a:t>學校暨縣市登入</a:t>
            </a:r>
            <a:r>
              <a:rPr lang="zh-TW" altLang="en-US" sz="1800" dirty="0">
                <a:ea typeface="華康中黑體(P)" pitchFamily="34" charset="-120"/>
              </a:rPr>
              <a:t>」來進行登入。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51769"/>
            <a:ext cx="8229517" cy="4716462"/>
          </a:xfrm>
          <a:prstGeom prst="rect">
            <a:avLst/>
          </a:prstGeom>
        </p:spPr>
      </p:pic>
      <p:sp>
        <p:nvSpPr>
          <p:cNvPr id="14340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2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4345" name="圓角矩形圖說文字 7"/>
          <p:cNvSpPr>
            <a:spLocks noChangeArrowheads="1"/>
          </p:cNvSpPr>
          <p:nvPr/>
        </p:nvSpPr>
        <p:spPr bwMode="auto">
          <a:xfrm>
            <a:off x="3352800" y="3810000"/>
            <a:ext cx="2895600" cy="1295400"/>
          </a:xfrm>
          <a:prstGeom prst="wedgeRoundRectCallout">
            <a:avLst>
              <a:gd name="adj1" fmla="val -60236"/>
              <a:gd name="adj2" fmla="val -407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學校代碼</a:t>
            </a:r>
            <a:r>
              <a:rPr lang="en-US" altLang="zh-TW" sz="1800" dirty="0" smtClean="0">
                <a:ea typeface="華康中黑體(P)" pitchFamily="34" charset="-120"/>
              </a:rPr>
              <a:t>/</a:t>
            </a:r>
            <a:r>
              <a:rPr lang="zh-TW" altLang="en-US" sz="1800" dirty="0" smtClean="0">
                <a:ea typeface="華康中黑體(P)" pitchFamily="34" charset="-120"/>
              </a:rPr>
              <a:t>密碼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14346" name="橢圓 9"/>
          <p:cNvSpPr>
            <a:spLocks noChangeArrowheads="1"/>
          </p:cNvSpPr>
          <p:nvPr/>
        </p:nvSpPr>
        <p:spPr bwMode="auto">
          <a:xfrm>
            <a:off x="762000" y="4800600"/>
            <a:ext cx="1219200" cy="50482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348"/>
          <a:stretch/>
        </p:blipFill>
        <p:spPr>
          <a:xfrm>
            <a:off x="1371599" y="1371600"/>
            <a:ext cx="6484988" cy="5105400"/>
          </a:xfrm>
          <a:prstGeom prst="rect">
            <a:avLst/>
          </a:prstGeom>
        </p:spPr>
      </p:pic>
      <p:sp>
        <p:nvSpPr>
          <p:cNvPr id="15369" name="橢圓 9"/>
          <p:cNvSpPr>
            <a:spLocks noChangeArrowheads="1"/>
          </p:cNvSpPr>
          <p:nvPr/>
        </p:nvSpPr>
        <p:spPr bwMode="auto">
          <a:xfrm>
            <a:off x="3697359" y="1336963"/>
            <a:ext cx="4648200" cy="7620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5370" name="橢圓 9"/>
          <p:cNvSpPr>
            <a:spLocks noChangeArrowheads="1"/>
          </p:cNvSpPr>
          <p:nvPr/>
        </p:nvSpPr>
        <p:spPr bwMode="auto">
          <a:xfrm>
            <a:off x="1384068" y="2209800"/>
            <a:ext cx="2057400" cy="457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" name="直線圖說文字 1 3"/>
          <p:cNvSpPr/>
          <p:nvPr/>
        </p:nvSpPr>
        <p:spPr bwMode="auto">
          <a:xfrm>
            <a:off x="7543800" y="2590800"/>
            <a:ext cx="1752600" cy="533400"/>
          </a:xfrm>
          <a:prstGeom prst="borderCallout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學校審查資料</a:t>
            </a:r>
          </a:p>
        </p:txBody>
      </p:sp>
      <p:sp>
        <p:nvSpPr>
          <p:cNvPr id="16" name="直線圖說文字 1 15"/>
          <p:cNvSpPr/>
          <p:nvPr/>
        </p:nvSpPr>
        <p:spPr bwMode="auto">
          <a:xfrm>
            <a:off x="7086600" y="4937126"/>
            <a:ext cx="1752600" cy="533400"/>
          </a:xfrm>
          <a:prstGeom prst="borderCallout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申請學生資料</a:t>
            </a:r>
          </a:p>
        </p:txBody>
      </p:sp>
      <p:sp>
        <p:nvSpPr>
          <p:cNvPr id="17" name="直線圖說文字 1 16"/>
          <p:cNvSpPr/>
          <p:nvPr/>
        </p:nvSpPr>
        <p:spPr bwMode="auto">
          <a:xfrm>
            <a:off x="33251" y="4404794"/>
            <a:ext cx="1752600" cy="533400"/>
          </a:xfrm>
          <a:prstGeom prst="borderCallout1">
            <a:avLst>
              <a:gd name="adj1" fmla="val 99789"/>
              <a:gd name="adj2" fmla="val 39572"/>
              <a:gd name="adj3" fmla="val 138993"/>
              <a:gd name="adj4" fmla="val 10206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中黑體(P)" pitchFamily="34" charset="-120"/>
              </a:rPr>
              <a:t>計畫別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87532"/>
            <a:ext cx="7063720" cy="5089468"/>
          </a:xfrm>
          <a:prstGeom prst="rect">
            <a:avLst/>
          </a:prstGeom>
        </p:spPr>
      </p:pic>
      <p:sp>
        <p:nvSpPr>
          <p:cNvPr id="17412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7417" name="圓角矩形圖說文字 9"/>
          <p:cNvSpPr>
            <a:spLocks noChangeArrowheads="1"/>
          </p:cNvSpPr>
          <p:nvPr/>
        </p:nvSpPr>
        <p:spPr bwMode="auto">
          <a:xfrm>
            <a:off x="6604000" y="3168650"/>
            <a:ext cx="2301875" cy="1327150"/>
          </a:xfrm>
          <a:prstGeom prst="wedgeRoundRectCallout">
            <a:avLst>
              <a:gd name="adj1" fmla="val -57537"/>
              <a:gd name="adj2" fmla="val -2200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華康中黑體(P)" pitchFamily="34" charset="-120"/>
              </a:rPr>
              <a:t>點選「學校資料維護」進入學校資料維護頁面，可進行學校資料維護。</a:t>
            </a:r>
          </a:p>
        </p:txBody>
      </p:sp>
      <p:sp>
        <p:nvSpPr>
          <p:cNvPr id="17418" name="橢圓 11"/>
          <p:cNvSpPr>
            <a:spLocks noChangeArrowheads="1"/>
          </p:cNvSpPr>
          <p:nvPr/>
        </p:nvSpPr>
        <p:spPr bwMode="auto">
          <a:xfrm>
            <a:off x="5726258" y="1387532"/>
            <a:ext cx="785812" cy="7620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7419" name="橢圓 12"/>
          <p:cNvSpPr>
            <a:spLocks noChangeArrowheads="1"/>
          </p:cNvSpPr>
          <p:nvPr/>
        </p:nvSpPr>
        <p:spPr bwMode="auto">
          <a:xfrm>
            <a:off x="1143000" y="5711825"/>
            <a:ext cx="822325" cy="5365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「青年教育與就業儲蓄帳戶方案</a:t>
            </a:r>
            <a:r>
              <a:rPr lang="zh-TW" altLang="zh-TW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」</a:t>
            </a:r>
            <a: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/>
            </a:r>
            <a:b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</a:br>
            <a:r>
              <a:rPr lang="zh-TW" alt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填報系統</a:t>
            </a:r>
            <a:endParaRPr lang="zh-TW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108</a:t>
            </a:r>
            <a:r>
              <a:rPr lang="zh-TW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年度學生意願調查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83350"/>
            <a:ext cx="2133600" cy="324000"/>
          </a:xfrm>
        </p:spPr>
        <p:txBody>
          <a:bodyPr/>
          <a:lstStyle/>
          <a:p>
            <a:fld id="{9CCDEE2C-21C5-4456-B333-4F0652D408EC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76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348"/>
          <a:stretch/>
        </p:blipFill>
        <p:spPr>
          <a:xfrm>
            <a:off x="1371599" y="1371600"/>
            <a:ext cx="6388197" cy="5029200"/>
          </a:xfrm>
          <a:prstGeom prst="rect">
            <a:avLst/>
          </a:prstGeom>
        </p:spPr>
      </p:pic>
      <p:sp>
        <p:nvSpPr>
          <p:cNvPr id="15369" name="橢圓 9"/>
          <p:cNvSpPr>
            <a:spLocks noChangeArrowheads="1"/>
          </p:cNvSpPr>
          <p:nvPr/>
        </p:nvSpPr>
        <p:spPr bwMode="auto">
          <a:xfrm>
            <a:off x="3697359" y="1336963"/>
            <a:ext cx="4648200" cy="7620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5370" name="橢圓 9"/>
          <p:cNvSpPr>
            <a:spLocks noChangeArrowheads="1"/>
          </p:cNvSpPr>
          <p:nvPr/>
        </p:nvSpPr>
        <p:spPr bwMode="auto">
          <a:xfrm>
            <a:off x="1384068" y="2209800"/>
            <a:ext cx="2057400" cy="457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0" name="圓角矩形圖說文字 7"/>
          <p:cNvSpPr>
            <a:spLocks noChangeArrowheads="1"/>
          </p:cNvSpPr>
          <p:nvPr/>
        </p:nvSpPr>
        <p:spPr bwMode="auto">
          <a:xfrm>
            <a:off x="6956425" y="3124199"/>
            <a:ext cx="2267778" cy="2525255"/>
          </a:xfrm>
          <a:prstGeom prst="wedgeRoundRectCallout">
            <a:avLst>
              <a:gd name="adj1" fmla="val -73134"/>
              <a:gd name="adj2" fmla="val 33462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ea typeface="華康中黑體(P)" pitchFamily="34" charset="-120"/>
              </a:rPr>
              <a:t>學生推薦名冊建立</a:t>
            </a:r>
            <a:endParaRPr lang="en-US" altLang="zh-TW" sz="1400" dirty="0">
              <a:solidFill>
                <a:srgbClr val="FF0000"/>
              </a:solidFill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華康中黑體(P)" pitchFamily="34" charset="-120"/>
              </a:rPr>
              <a:t>- </a:t>
            </a:r>
            <a:r>
              <a:rPr lang="zh-TW" altLang="en-US" sz="1400" dirty="0">
                <a:ea typeface="華康中黑體(P)" pitchFamily="34" charset="-120"/>
              </a:rPr>
              <a:t>青年就業領航計畫</a:t>
            </a:r>
            <a:r>
              <a:rPr lang="en-US" altLang="zh-TW" sz="1400" dirty="0">
                <a:ea typeface="華康中黑體(P)" pitchFamily="34" charset="-120"/>
              </a:rPr>
              <a:t/>
            </a:r>
            <a:br>
              <a:rPr lang="en-US" altLang="zh-TW" sz="1400" dirty="0">
                <a:ea typeface="華康中黑體(P)" pitchFamily="34" charset="-120"/>
              </a:rPr>
            </a:br>
            <a:r>
              <a:rPr lang="en-US" altLang="zh-TW" sz="1400" dirty="0">
                <a:ea typeface="華康中黑體(P)" pitchFamily="34" charset="-120"/>
              </a:rPr>
              <a:t>- </a:t>
            </a:r>
            <a:r>
              <a:rPr lang="zh-TW" altLang="en-US" sz="1400" dirty="0">
                <a:ea typeface="華康中黑體(P)" pitchFamily="34" charset="-120"/>
              </a:rPr>
              <a:t>青年體驗學習計畫</a:t>
            </a:r>
            <a:r>
              <a:rPr lang="en-US" altLang="zh-TW" sz="1400" dirty="0">
                <a:ea typeface="華康中黑體(P)" pitchFamily="34" charset="-120"/>
              </a:rPr>
              <a:t/>
            </a:r>
            <a:br>
              <a:rPr lang="en-US" altLang="zh-TW" sz="1400" dirty="0">
                <a:ea typeface="華康中黑體(P)" pitchFamily="34" charset="-120"/>
              </a:rPr>
            </a:br>
            <a:endParaRPr lang="en-US" altLang="zh-TW" sz="1400" dirty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學生</a:t>
            </a:r>
            <a:r>
              <a:rPr lang="zh-TW" altLang="en-US" sz="1400" dirty="0">
                <a:ea typeface="華康中黑體(P)" pitchFamily="34" charset="-120"/>
              </a:rPr>
              <a:t>自行登入系統填報申請書學生</a:t>
            </a:r>
            <a:r>
              <a:rPr lang="zh-TW" altLang="en-US" sz="1400" dirty="0" smtClean="0">
                <a:ea typeface="華康中黑體(P)" pitchFamily="34" charset="-120"/>
              </a:rPr>
              <a:t>基本資料</a:t>
            </a:r>
            <a:endParaRPr lang="en-US" altLang="zh-TW" sz="14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學校初審後</a:t>
            </a:r>
            <a:endParaRPr lang="en-US" altLang="zh-TW" sz="1400" dirty="0" smtClean="0">
              <a:ea typeface="華康中黑體(P)" pitchFamily="34" charset="-12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zh-TW" altLang="en-US" sz="1400" dirty="0" smtClean="0">
                <a:ea typeface="華康中黑體(P)" pitchFamily="34" charset="-120"/>
              </a:rPr>
              <a:t>上傳會議紀錄</a:t>
            </a:r>
            <a:endParaRPr lang="en-US" altLang="zh-TW" sz="1400" dirty="0" smtClean="0">
              <a:ea typeface="華康中黑體(P)" pitchFamily="34" charset="-12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zh-TW" altLang="en-US" sz="1400" dirty="0" smtClean="0">
                <a:ea typeface="華康中黑體(P)" pitchFamily="34" charset="-120"/>
              </a:rPr>
              <a:t>推薦名單</a:t>
            </a:r>
            <a:endParaRPr lang="en-US" altLang="zh-TW" sz="14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0499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67" y="1546225"/>
            <a:ext cx="7500754" cy="4762500"/>
          </a:xfrm>
          <a:prstGeom prst="rect">
            <a:avLst/>
          </a:prstGeom>
        </p:spPr>
      </p:pic>
      <p:sp>
        <p:nvSpPr>
          <p:cNvPr id="19461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3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9465" name="橢圓 10"/>
          <p:cNvSpPr>
            <a:spLocks noChangeArrowheads="1"/>
          </p:cNvSpPr>
          <p:nvPr/>
        </p:nvSpPr>
        <p:spPr bwMode="auto">
          <a:xfrm>
            <a:off x="1105516" y="2275462"/>
            <a:ext cx="300037" cy="294126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9467" name="圓角矩形圖說文字 7"/>
          <p:cNvSpPr>
            <a:spLocks noChangeArrowheads="1"/>
          </p:cNvSpPr>
          <p:nvPr/>
        </p:nvSpPr>
        <p:spPr bwMode="auto">
          <a:xfrm>
            <a:off x="748506" y="1179268"/>
            <a:ext cx="1828800" cy="652462"/>
          </a:xfrm>
          <a:prstGeom prst="wedgeRoundRectCallout">
            <a:avLst>
              <a:gd name="adj1" fmla="val -25771"/>
              <a:gd name="adj2" fmla="val 12641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華康中黑體(P)" pitchFamily="34" charset="-120"/>
              </a:rPr>
              <a:t>點選即會</a:t>
            </a:r>
            <a:r>
              <a:rPr lang="zh-TW" altLang="en-US" sz="1800" dirty="0" smtClean="0">
                <a:ea typeface="華康中黑體(P)" pitchFamily="34" charset="-120"/>
              </a:rPr>
              <a:t>出現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學校資料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16" name="圓角矩形圖說文字 7"/>
          <p:cNvSpPr>
            <a:spLocks noChangeArrowheads="1"/>
          </p:cNvSpPr>
          <p:nvPr/>
        </p:nvSpPr>
        <p:spPr bwMode="auto">
          <a:xfrm>
            <a:off x="6391092" y="3750310"/>
            <a:ext cx="2530475" cy="1327150"/>
          </a:xfrm>
          <a:prstGeom prst="wedgeRoundRectCallout">
            <a:avLst>
              <a:gd name="adj1" fmla="val -46655"/>
              <a:gd name="adj2" fmla="val 7682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學校聯絡資訊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宣導場次資訊</a:t>
            </a:r>
            <a:endParaRPr lang="en-US" altLang="zh-TW" sz="1800" dirty="0">
              <a:ea typeface="華康中黑體(P)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3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9465" name="橢圓 10"/>
          <p:cNvSpPr>
            <a:spLocks noChangeArrowheads="1"/>
          </p:cNvSpPr>
          <p:nvPr/>
        </p:nvSpPr>
        <p:spPr bwMode="auto">
          <a:xfrm>
            <a:off x="1105516" y="2275462"/>
            <a:ext cx="300037" cy="294126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004"/>
          <a:stretch/>
        </p:blipFill>
        <p:spPr>
          <a:xfrm>
            <a:off x="1066800" y="1505499"/>
            <a:ext cx="7381330" cy="4803226"/>
          </a:xfrm>
          <a:prstGeom prst="rect">
            <a:avLst/>
          </a:prstGeom>
        </p:spPr>
      </p:pic>
      <p:sp>
        <p:nvSpPr>
          <p:cNvPr id="16" name="圓角矩形圖說文字 7"/>
          <p:cNvSpPr>
            <a:spLocks noChangeArrowheads="1"/>
          </p:cNvSpPr>
          <p:nvPr/>
        </p:nvSpPr>
        <p:spPr bwMode="auto">
          <a:xfrm>
            <a:off x="6318250" y="1981200"/>
            <a:ext cx="2530475" cy="1327150"/>
          </a:xfrm>
          <a:prstGeom prst="wedgeRoundRectCallout">
            <a:avLst>
              <a:gd name="adj1" fmla="val -46655"/>
              <a:gd name="adj2" fmla="val 7682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上傳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會議紀錄</a:t>
            </a:r>
            <a:r>
              <a:rPr lang="en-US" altLang="zh-TW" sz="1800" dirty="0" smtClean="0">
                <a:ea typeface="華康中黑體(P)" pitchFamily="34" charset="-120"/>
              </a:rPr>
              <a:t>&amp;</a:t>
            </a:r>
            <a:r>
              <a:rPr lang="zh-TW" altLang="en-US" sz="1800" dirty="0" smtClean="0">
                <a:ea typeface="華康中黑體(P)" pitchFamily="34" charset="-120"/>
              </a:rPr>
              <a:t>簽到表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就業領航計畫總表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體驗學習計畫總</a:t>
            </a:r>
            <a:r>
              <a:rPr lang="zh-TW" altLang="en-US" sz="1800" dirty="0">
                <a:ea typeface="華康中黑體(P)" pitchFamily="34" charset="-120"/>
              </a:rPr>
              <a:t>表</a:t>
            </a:r>
            <a:endParaRPr lang="en-US" altLang="zh-TW" sz="1800" dirty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ea typeface="華康中黑體(P)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452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8617"/>
          <a:stretch/>
        </p:blipFill>
        <p:spPr>
          <a:xfrm>
            <a:off x="1295400" y="1295400"/>
            <a:ext cx="6485732" cy="5068661"/>
          </a:xfrm>
          <a:prstGeom prst="rect">
            <a:avLst/>
          </a:prstGeom>
        </p:spPr>
      </p:pic>
      <p:sp>
        <p:nvSpPr>
          <p:cNvPr id="21509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4" name="橢圓 13"/>
          <p:cNvSpPr>
            <a:spLocks noChangeArrowheads="1"/>
          </p:cNvSpPr>
          <p:nvPr/>
        </p:nvSpPr>
        <p:spPr bwMode="auto">
          <a:xfrm>
            <a:off x="1319732" y="2819400"/>
            <a:ext cx="300037" cy="294126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5" name="圓角矩形圖說文字 7"/>
          <p:cNvSpPr>
            <a:spLocks noChangeArrowheads="1"/>
          </p:cNvSpPr>
          <p:nvPr/>
        </p:nvSpPr>
        <p:spPr bwMode="auto">
          <a:xfrm>
            <a:off x="30480" y="1851011"/>
            <a:ext cx="2590800" cy="500062"/>
          </a:xfrm>
          <a:prstGeom prst="wedgeRoundRectCallout">
            <a:avLst>
              <a:gd name="adj1" fmla="val 9832"/>
              <a:gd name="adj2" fmla="val 144837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點選出現申請學生資料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1268413" y="1295399"/>
            <a:ext cx="2160587" cy="555611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3304699" y="1295399"/>
            <a:ext cx="2160587" cy="555611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3950"/>
            <a:ext cx="7345258" cy="50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955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92904"/>
            <a:ext cx="7920792" cy="3122620"/>
          </a:xfrm>
          <a:prstGeom prst="rect">
            <a:avLst/>
          </a:prstGeom>
        </p:spPr>
      </p:pic>
      <p:sp>
        <p:nvSpPr>
          <p:cNvPr id="2253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35</a:t>
            </a:fld>
            <a:endParaRPr lang="en-US" altLang="zh-TW" dirty="0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761206" y="2743200"/>
            <a:ext cx="2160587" cy="838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3" name="橢圓 12"/>
          <p:cNvSpPr>
            <a:spLocks noChangeArrowheads="1"/>
          </p:cNvSpPr>
          <p:nvPr/>
        </p:nvSpPr>
        <p:spPr bwMode="auto">
          <a:xfrm>
            <a:off x="3339327" y="2592904"/>
            <a:ext cx="4495800" cy="10668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9" name="圓角矩形圖說文字 7"/>
          <p:cNvSpPr>
            <a:spLocks noChangeArrowheads="1"/>
          </p:cNvSpPr>
          <p:nvPr/>
        </p:nvSpPr>
        <p:spPr bwMode="auto">
          <a:xfrm>
            <a:off x="5771317" y="4293633"/>
            <a:ext cx="2530475" cy="887967"/>
          </a:xfrm>
          <a:prstGeom prst="wedgeRoundRectCallout">
            <a:avLst>
              <a:gd name="adj1" fmla="val -50268"/>
              <a:gd name="adj2" fmla="val -13293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選擇不推薦或退回學生修改請註明原因</a:t>
            </a:r>
            <a:endParaRPr lang="en-US" altLang="zh-TW" sz="1800" dirty="0">
              <a:ea typeface="華康中黑體(P)" pitchFamily="34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學校操作介面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348"/>
          <a:stretch/>
        </p:blipFill>
        <p:spPr>
          <a:xfrm>
            <a:off x="1371599" y="1371600"/>
            <a:ext cx="6388197" cy="5029200"/>
          </a:xfrm>
          <a:prstGeom prst="rect">
            <a:avLst/>
          </a:prstGeom>
        </p:spPr>
      </p:pic>
      <p:sp>
        <p:nvSpPr>
          <p:cNvPr id="15370" name="橢圓 9"/>
          <p:cNvSpPr>
            <a:spLocks noChangeArrowheads="1"/>
          </p:cNvSpPr>
          <p:nvPr/>
        </p:nvSpPr>
        <p:spPr bwMode="auto">
          <a:xfrm>
            <a:off x="4502828" y="3200400"/>
            <a:ext cx="678772" cy="457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0" name="圓角矩形圖說文字 7"/>
          <p:cNvSpPr>
            <a:spLocks noChangeArrowheads="1"/>
          </p:cNvSpPr>
          <p:nvPr/>
        </p:nvSpPr>
        <p:spPr bwMode="auto">
          <a:xfrm>
            <a:off x="6900041" y="3516347"/>
            <a:ext cx="2019279" cy="1688902"/>
          </a:xfrm>
          <a:prstGeom prst="wedgeRoundRectCallout">
            <a:avLst>
              <a:gd name="adj1" fmla="val -61663"/>
              <a:gd name="adj2" fmla="val -3396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下載總表</a:t>
            </a:r>
            <a:endParaRPr lang="en-US" altLang="zh-TW" sz="14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ea typeface="華康中黑體(P)" pitchFamily="34" charset="-120"/>
              </a:rPr>
              <a:t>- </a:t>
            </a:r>
            <a:r>
              <a:rPr lang="zh-TW" altLang="en-US" sz="1400" dirty="0">
                <a:ea typeface="華康中黑體(P)" pitchFamily="34" charset="-120"/>
              </a:rPr>
              <a:t>青年就業領航計畫</a:t>
            </a:r>
            <a:r>
              <a:rPr lang="en-US" altLang="zh-TW" sz="1400" dirty="0">
                <a:ea typeface="華康中黑體(P)" pitchFamily="34" charset="-120"/>
              </a:rPr>
              <a:t/>
            </a:r>
            <a:br>
              <a:rPr lang="en-US" altLang="zh-TW" sz="1400" dirty="0">
                <a:ea typeface="華康中黑體(P)" pitchFamily="34" charset="-120"/>
              </a:rPr>
            </a:br>
            <a:r>
              <a:rPr lang="en-US" altLang="zh-TW" sz="1400" dirty="0" smtClean="0">
                <a:ea typeface="華康中黑體(P)" pitchFamily="34" charset="-120"/>
              </a:rPr>
              <a:t>- </a:t>
            </a:r>
            <a:r>
              <a:rPr lang="zh-TW" altLang="en-US" sz="1400" dirty="0">
                <a:ea typeface="華康中黑體(P)" pitchFamily="34" charset="-120"/>
              </a:rPr>
              <a:t>青年體驗學習計畫</a:t>
            </a:r>
            <a:r>
              <a:rPr lang="en-US" altLang="zh-TW" sz="1400" dirty="0">
                <a:ea typeface="華康中黑體(P)" pitchFamily="34" charset="-120"/>
              </a:rPr>
              <a:t/>
            </a:r>
            <a:br>
              <a:rPr lang="en-US" altLang="zh-TW" sz="1400" dirty="0">
                <a:ea typeface="華康中黑體(P)" pitchFamily="34" charset="-120"/>
              </a:rPr>
            </a:br>
            <a:r>
              <a:rPr lang="zh-TW" altLang="en-US" sz="1400" dirty="0">
                <a:ea typeface="華康中黑體(P)" pitchFamily="34" charset="-120"/>
              </a:rPr>
              <a:t>上傳總表</a:t>
            </a:r>
            <a:endParaRPr lang="en-US" altLang="zh-TW" sz="14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1400" dirty="0" smtClean="0">
                <a:ea typeface="華康中黑體(P)" pitchFamily="34" charset="-120"/>
              </a:rPr>
              <a:t>確認</a:t>
            </a:r>
            <a:endParaRPr lang="en-US" altLang="zh-TW" sz="14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11" name="橢圓 9"/>
          <p:cNvSpPr>
            <a:spLocks noChangeArrowheads="1"/>
          </p:cNvSpPr>
          <p:nvPr/>
        </p:nvSpPr>
        <p:spPr bwMode="auto">
          <a:xfrm>
            <a:off x="5257800" y="3200400"/>
            <a:ext cx="678772" cy="457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2" name="橢圓 9"/>
          <p:cNvSpPr>
            <a:spLocks noChangeArrowheads="1"/>
          </p:cNvSpPr>
          <p:nvPr/>
        </p:nvSpPr>
        <p:spPr bwMode="auto">
          <a:xfrm>
            <a:off x="5905040" y="3245705"/>
            <a:ext cx="876759" cy="457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" name="七邊形 3"/>
          <p:cNvSpPr/>
          <p:nvPr/>
        </p:nvSpPr>
        <p:spPr bwMode="auto">
          <a:xfrm>
            <a:off x="4648200" y="2743200"/>
            <a:ext cx="381000" cy="304800"/>
          </a:xfrm>
          <a:prstGeom prst="heptag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華康中黑體(P)" pitchFamily="34" charset="-120"/>
              </a:rPr>
              <a:t>1</a:t>
            </a:r>
            <a:endParaRPr kumimoji="1" lang="zh-TW" altLang="en-US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13" name="七邊形 12"/>
          <p:cNvSpPr/>
          <p:nvPr/>
        </p:nvSpPr>
        <p:spPr bwMode="auto">
          <a:xfrm>
            <a:off x="5406686" y="2743200"/>
            <a:ext cx="381000" cy="304800"/>
          </a:xfrm>
          <a:prstGeom prst="heptag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華康中黑體(P)" pitchFamily="34" charset="-120"/>
              </a:rPr>
              <a:t>2</a:t>
            </a:r>
            <a:endParaRPr kumimoji="1" lang="zh-TW" altLang="en-US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14" name="七邊形 13"/>
          <p:cNvSpPr/>
          <p:nvPr/>
        </p:nvSpPr>
        <p:spPr bwMode="auto">
          <a:xfrm>
            <a:off x="6165172" y="2765853"/>
            <a:ext cx="381000" cy="304800"/>
          </a:xfrm>
          <a:prstGeom prst="heptag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華康中黑體(P)" pitchFamily="34" charset="-120"/>
              </a:rPr>
              <a:t>3</a:t>
            </a:r>
            <a:endParaRPr kumimoji="1" lang="zh-TW" altLang="en-US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672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EE2C-21C5-4456-B333-4F0652D408EC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24" y="1463128"/>
            <a:ext cx="6477000" cy="4857750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申請學生媒合結果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4552827" y="1600200"/>
            <a:ext cx="610394" cy="6096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5127625" y="3200400"/>
            <a:ext cx="2492375" cy="10668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4799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「青年教育與就業儲蓄帳戶方案</a:t>
            </a:r>
            <a:r>
              <a:rPr lang="zh-TW" altLang="zh-TW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」</a:t>
            </a:r>
            <a: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/>
            </a:r>
            <a:br>
              <a:rPr lang="en-US" altLang="zh-TW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</a:br>
            <a:r>
              <a:rPr lang="zh-TW" altLang="en-US" sz="4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填報系統</a:t>
            </a:r>
            <a:endParaRPr lang="zh-TW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2" indent="-468000">
              <a:lnSpc>
                <a:spcPct val="125000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</a:t>
            </a: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endParaRPr lang="en-US" altLang="zh-TW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83350"/>
            <a:ext cx="2133600" cy="324000"/>
          </a:xfrm>
        </p:spPr>
        <p:txBody>
          <a:bodyPr/>
          <a:lstStyle/>
          <a:p>
            <a:fld id="{9CCDEE2C-21C5-4456-B333-4F0652D408EC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4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3018" name="橢圓 10"/>
          <p:cNvSpPr>
            <a:spLocks noChangeArrowheads="1"/>
          </p:cNvSpPr>
          <p:nvPr/>
        </p:nvSpPr>
        <p:spPr bwMode="auto">
          <a:xfrm flipV="1">
            <a:off x="2743200" y="3332163"/>
            <a:ext cx="950913" cy="17303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3021" name="橢圓 10"/>
          <p:cNvSpPr>
            <a:spLocks noChangeArrowheads="1"/>
          </p:cNvSpPr>
          <p:nvPr/>
        </p:nvSpPr>
        <p:spPr bwMode="auto">
          <a:xfrm flipV="1">
            <a:off x="5257800" y="3352800"/>
            <a:ext cx="950913" cy="1587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9581"/>
          <a:stretch/>
        </p:blipFill>
        <p:spPr>
          <a:xfrm>
            <a:off x="833031" y="1630362"/>
            <a:ext cx="8317896" cy="4343400"/>
          </a:xfrm>
          <a:prstGeom prst="rect">
            <a:avLst/>
          </a:prstGeom>
        </p:spPr>
      </p:pic>
      <p:sp>
        <p:nvSpPr>
          <p:cNvPr id="43023" name="圓角矩形圖說文字 9"/>
          <p:cNvSpPr>
            <a:spLocks noChangeArrowheads="1"/>
          </p:cNvSpPr>
          <p:nvPr/>
        </p:nvSpPr>
        <p:spPr bwMode="auto">
          <a:xfrm>
            <a:off x="4325750" y="2758281"/>
            <a:ext cx="2162175" cy="427038"/>
          </a:xfrm>
          <a:prstGeom prst="wedgeRoundRectCallout">
            <a:avLst>
              <a:gd name="adj1" fmla="val -61861"/>
              <a:gd name="adj2" fmla="val 43991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青年就業領航計畫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43022" name="橢圓 10"/>
          <p:cNvSpPr>
            <a:spLocks noChangeArrowheads="1"/>
          </p:cNvSpPr>
          <p:nvPr/>
        </p:nvSpPr>
        <p:spPr bwMode="auto">
          <a:xfrm>
            <a:off x="2057400" y="2864023"/>
            <a:ext cx="2209800" cy="6810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3017" name="圓角矩形圖說文字 9"/>
          <p:cNvSpPr>
            <a:spLocks noChangeArrowheads="1"/>
          </p:cNvSpPr>
          <p:nvPr/>
        </p:nvSpPr>
        <p:spPr bwMode="auto">
          <a:xfrm>
            <a:off x="264976" y="2814802"/>
            <a:ext cx="1107171" cy="537998"/>
          </a:xfrm>
          <a:prstGeom prst="wedgeRoundRectCallout">
            <a:avLst>
              <a:gd name="adj1" fmla="val 57667"/>
              <a:gd name="adj2" fmla="val 13866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ea typeface="華康中黑體(P)" pitchFamily="34" charset="-120"/>
              </a:rPr>
              <a:t>1.</a:t>
            </a:r>
            <a:r>
              <a:rPr lang="zh-TW" altLang="en-US" sz="1400" dirty="0" smtClean="0">
                <a:ea typeface="華康中黑體(P)" pitchFamily="34" charset="-120"/>
              </a:rPr>
              <a:t>點選雙週誌填報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43019" name="圓角矩形圖說文字 9"/>
          <p:cNvSpPr>
            <a:spLocks noChangeArrowheads="1"/>
          </p:cNvSpPr>
          <p:nvPr/>
        </p:nvSpPr>
        <p:spPr bwMode="auto">
          <a:xfrm>
            <a:off x="0" y="4453544"/>
            <a:ext cx="774481" cy="594663"/>
          </a:xfrm>
          <a:prstGeom prst="wedgeRoundRectCallout">
            <a:avLst>
              <a:gd name="adj1" fmla="val 103614"/>
              <a:gd name="adj2" fmla="val -110262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ea typeface="華康中黑體(P)" pitchFamily="34" charset="-120"/>
              </a:rPr>
              <a:t>2.</a:t>
            </a:r>
            <a:r>
              <a:rPr lang="zh-TW" altLang="en-US" sz="1400" dirty="0" smtClean="0">
                <a:ea typeface="華康中黑體(P)" pitchFamily="34" charset="-120"/>
              </a:rPr>
              <a:t>雙週誌補填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2270918" y="5009609"/>
            <a:ext cx="1895475" cy="395288"/>
          </a:xfrm>
          <a:prstGeom prst="wedgeRoundRectCallout">
            <a:avLst>
              <a:gd name="adj1" fmla="val -62355"/>
              <a:gd name="adj2" fmla="val -21230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ea typeface="華康中黑體(P)" pitchFamily="34" charset="-120"/>
              </a:rPr>
              <a:t>3.</a:t>
            </a:r>
            <a:r>
              <a:rPr lang="zh-TW" altLang="en-US" sz="1800" dirty="0" smtClean="0">
                <a:ea typeface="華康中黑體(P)" pitchFamily="34" charset="-120"/>
              </a:rPr>
              <a:t>輔導需求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1038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12610"/>
            <a:ext cx="6409632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3018" name="橢圓 10"/>
          <p:cNvSpPr>
            <a:spLocks noChangeArrowheads="1"/>
          </p:cNvSpPr>
          <p:nvPr/>
        </p:nvSpPr>
        <p:spPr bwMode="auto">
          <a:xfrm flipV="1">
            <a:off x="2743200" y="3332163"/>
            <a:ext cx="950913" cy="17303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3021" name="橢圓 10"/>
          <p:cNvSpPr>
            <a:spLocks noChangeArrowheads="1"/>
          </p:cNvSpPr>
          <p:nvPr/>
        </p:nvSpPr>
        <p:spPr bwMode="auto">
          <a:xfrm flipV="1">
            <a:off x="5257800" y="3352800"/>
            <a:ext cx="950913" cy="1587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43023" name="圓角矩形圖說文字 9"/>
          <p:cNvSpPr>
            <a:spLocks noChangeArrowheads="1"/>
          </p:cNvSpPr>
          <p:nvPr/>
        </p:nvSpPr>
        <p:spPr bwMode="auto">
          <a:xfrm>
            <a:off x="4876800" y="2301505"/>
            <a:ext cx="2162175" cy="427038"/>
          </a:xfrm>
          <a:prstGeom prst="wedgeRoundRectCallout">
            <a:avLst>
              <a:gd name="adj1" fmla="val -61861"/>
              <a:gd name="adj2" fmla="val 43991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青年就業領航計畫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43022" name="橢圓 10"/>
          <p:cNvSpPr>
            <a:spLocks noChangeArrowheads="1"/>
          </p:cNvSpPr>
          <p:nvPr/>
        </p:nvSpPr>
        <p:spPr bwMode="auto">
          <a:xfrm>
            <a:off x="2449129" y="2377390"/>
            <a:ext cx="2209800" cy="6810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1" y="1600200"/>
            <a:ext cx="7409676" cy="4642999"/>
          </a:xfrm>
          <a:prstGeom prst="rect">
            <a:avLst/>
          </a:prstGeom>
        </p:spPr>
      </p:pic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7480240" y="4722786"/>
            <a:ext cx="1264354" cy="839814"/>
          </a:xfrm>
          <a:prstGeom prst="wedgeRoundRectCallout">
            <a:avLst>
              <a:gd name="adj1" fmla="val -69009"/>
              <a:gd name="adj2" fmla="val -14566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填寫體驗學習內容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43017" name="圓角矩形圖說文字 9"/>
          <p:cNvSpPr>
            <a:spLocks noChangeArrowheads="1"/>
          </p:cNvSpPr>
          <p:nvPr/>
        </p:nvSpPr>
        <p:spPr bwMode="auto">
          <a:xfrm>
            <a:off x="264976" y="2814802"/>
            <a:ext cx="1107171" cy="537998"/>
          </a:xfrm>
          <a:prstGeom prst="wedgeRoundRectCallout">
            <a:avLst>
              <a:gd name="adj1" fmla="val 28476"/>
              <a:gd name="adj2" fmla="val -10455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點選雙週誌填報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00924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00" y="1333228"/>
            <a:ext cx="6396500" cy="5111978"/>
          </a:xfrm>
          <a:prstGeom prst="rect">
            <a:avLst/>
          </a:prstGeom>
        </p:spPr>
      </p:pic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7480240" y="4722786"/>
            <a:ext cx="1264354" cy="839814"/>
          </a:xfrm>
          <a:prstGeom prst="wedgeRoundRectCallout">
            <a:avLst>
              <a:gd name="adj1" fmla="val -69009"/>
              <a:gd name="adj2" fmla="val -14566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填寫體驗學習內容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43017" name="圓角矩形圖說文字 9"/>
          <p:cNvSpPr>
            <a:spLocks noChangeArrowheads="1"/>
          </p:cNvSpPr>
          <p:nvPr/>
        </p:nvSpPr>
        <p:spPr bwMode="auto">
          <a:xfrm>
            <a:off x="304800" y="4607323"/>
            <a:ext cx="1107171" cy="537998"/>
          </a:xfrm>
          <a:prstGeom prst="wedgeRoundRectCallout">
            <a:avLst>
              <a:gd name="adj1" fmla="val 170871"/>
              <a:gd name="adj2" fmla="val 11376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體驗情形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6311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21" y="1447800"/>
            <a:ext cx="6669969" cy="4953000"/>
          </a:xfrm>
          <a:prstGeom prst="rect">
            <a:avLst/>
          </a:prstGeom>
        </p:spPr>
      </p:pic>
      <p:sp>
        <p:nvSpPr>
          <p:cNvPr id="43017" name="圓角矩形圖說文字 9"/>
          <p:cNvSpPr>
            <a:spLocks noChangeArrowheads="1"/>
          </p:cNvSpPr>
          <p:nvPr/>
        </p:nvSpPr>
        <p:spPr bwMode="auto">
          <a:xfrm>
            <a:off x="304800" y="4607323"/>
            <a:ext cx="1107171" cy="537998"/>
          </a:xfrm>
          <a:prstGeom prst="wedgeRoundRectCallout">
            <a:avLst>
              <a:gd name="adj1" fmla="val 170871"/>
              <a:gd name="adj2" fmla="val 11376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亮點青年推薦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7480240" y="4722786"/>
            <a:ext cx="1358960" cy="1335114"/>
          </a:xfrm>
          <a:prstGeom prst="wedgeRoundRectCallout">
            <a:avLst>
              <a:gd name="adj1" fmla="val -59728"/>
              <a:gd name="adj2" fmla="val -5710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需教育部／勞動部提供之輔導諮詢項目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3397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5177"/>
          <a:stretch/>
        </p:blipFill>
        <p:spPr>
          <a:xfrm>
            <a:off x="762000" y="1371600"/>
            <a:ext cx="7597683" cy="5029200"/>
          </a:xfrm>
          <a:prstGeom prst="rect">
            <a:avLst/>
          </a:prstGeom>
        </p:spPr>
      </p:pic>
      <p:sp>
        <p:nvSpPr>
          <p:cNvPr id="43017" name="圓角矩形圖說文字 9"/>
          <p:cNvSpPr>
            <a:spLocks noChangeArrowheads="1"/>
          </p:cNvSpPr>
          <p:nvPr/>
        </p:nvSpPr>
        <p:spPr bwMode="auto">
          <a:xfrm>
            <a:off x="609600" y="4453787"/>
            <a:ext cx="1107171" cy="537998"/>
          </a:xfrm>
          <a:prstGeom prst="wedgeRoundRectCallout">
            <a:avLst>
              <a:gd name="adj1" fmla="val 48412"/>
              <a:gd name="adj2" fmla="val -18221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ea typeface="華康中黑體(P)" pitchFamily="34" charset="-120"/>
              </a:rPr>
              <a:t>點選雙週</a:t>
            </a:r>
            <a:r>
              <a:rPr lang="zh-TW" altLang="en-US" sz="1400" dirty="0" smtClean="0">
                <a:ea typeface="華康中黑體(P)" pitchFamily="34" charset="-120"/>
              </a:rPr>
              <a:t>誌補填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7480240" y="4722786"/>
            <a:ext cx="1170048" cy="687414"/>
          </a:xfrm>
          <a:prstGeom prst="wedgeRoundRectCallout">
            <a:avLst>
              <a:gd name="adj1" fmla="val -59728"/>
              <a:gd name="adj2" fmla="val -5710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>
                <a:ea typeface="華康中黑體(P)" pitchFamily="34" charset="-120"/>
              </a:rPr>
              <a:t>填寫體驗學習內容</a:t>
            </a:r>
          </a:p>
        </p:txBody>
      </p:sp>
      <p:sp>
        <p:nvSpPr>
          <p:cNvPr id="12" name="橢圓 10"/>
          <p:cNvSpPr>
            <a:spLocks noChangeArrowheads="1"/>
          </p:cNvSpPr>
          <p:nvPr/>
        </p:nvSpPr>
        <p:spPr bwMode="auto">
          <a:xfrm>
            <a:off x="2971800" y="2836061"/>
            <a:ext cx="1295400" cy="82073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3" name="圓角矩形圖說文字 9"/>
          <p:cNvSpPr>
            <a:spLocks noChangeArrowheads="1"/>
          </p:cNvSpPr>
          <p:nvPr/>
        </p:nvSpPr>
        <p:spPr bwMode="auto">
          <a:xfrm>
            <a:off x="7447973" y="2478499"/>
            <a:ext cx="1170048" cy="687414"/>
          </a:xfrm>
          <a:prstGeom prst="wedgeRoundRectCallout">
            <a:avLst>
              <a:gd name="adj1" fmla="val -296201"/>
              <a:gd name="adj2" fmla="val 12752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ea typeface="華康中黑體(P)" pitchFamily="34" charset="-120"/>
              </a:rPr>
              <a:t>選擇補填的週次</a:t>
            </a:r>
            <a:endParaRPr lang="zh-TW" altLang="en-US" sz="1600" dirty="0">
              <a:ea typeface="華康中黑體(P)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097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2" name="橢圓 10"/>
          <p:cNvSpPr>
            <a:spLocks noChangeArrowheads="1"/>
          </p:cNvSpPr>
          <p:nvPr/>
        </p:nvSpPr>
        <p:spPr bwMode="auto">
          <a:xfrm>
            <a:off x="3352800" y="3165913"/>
            <a:ext cx="1295400" cy="82073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6204"/>
          <a:stretch/>
        </p:blipFill>
        <p:spPr>
          <a:xfrm>
            <a:off x="1190595" y="1447800"/>
            <a:ext cx="7222998" cy="4724400"/>
          </a:xfrm>
          <a:prstGeom prst="rect">
            <a:avLst/>
          </a:prstGeom>
        </p:spPr>
      </p:pic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7480240" y="4722786"/>
            <a:ext cx="1435160" cy="687414"/>
          </a:xfrm>
          <a:prstGeom prst="wedgeRoundRectCallout">
            <a:avLst>
              <a:gd name="adj1" fmla="val -59728"/>
              <a:gd name="adj2" fmla="val -5710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ea typeface="華康中黑體(P)" pitchFamily="34" charset="-120"/>
              </a:rPr>
              <a:t>填寫輔導需求的紀錄</a:t>
            </a:r>
            <a:endParaRPr lang="zh-TW" altLang="en-US" sz="1600" dirty="0">
              <a:ea typeface="華康中黑體(P)" pitchFamily="34" charset="-120"/>
            </a:endParaRPr>
          </a:p>
        </p:txBody>
      </p:sp>
      <p:sp>
        <p:nvSpPr>
          <p:cNvPr id="43017" name="圓角矩形圖說文字 9"/>
          <p:cNvSpPr>
            <a:spLocks noChangeArrowheads="1"/>
          </p:cNvSpPr>
          <p:nvPr/>
        </p:nvSpPr>
        <p:spPr bwMode="auto">
          <a:xfrm>
            <a:off x="457200" y="4495800"/>
            <a:ext cx="1295400" cy="650477"/>
          </a:xfrm>
          <a:prstGeom prst="wedgeRoundRectCallout">
            <a:avLst>
              <a:gd name="adj1" fmla="val 39156"/>
              <a:gd name="adj2" fmla="val -12653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ea typeface="華康中黑體(P)" pitchFamily="34" charset="-120"/>
              </a:rPr>
              <a:t>點選輔導需求填報</a:t>
            </a:r>
            <a:endParaRPr lang="zh-TW" altLang="en-US" sz="1400" dirty="0">
              <a:ea typeface="華康中黑體(P)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44965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4474"/>
          <a:stretch/>
        </p:blipFill>
        <p:spPr>
          <a:xfrm>
            <a:off x="1066800" y="1508207"/>
            <a:ext cx="6931734" cy="4956886"/>
          </a:xfrm>
          <a:prstGeom prst="rect">
            <a:avLst/>
          </a:prstGeom>
        </p:spPr>
      </p:pic>
      <p:sp>
        <p:nvSpPr>
          <p:cNvPr id="4301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雙週誌填寫介面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2" name="橢圓 10"/>
          <p:cNvSpPr>
            <a:spLocks noChangeArrowheads="1"/>
          </p:cNvSpPr>
          <p:nvPr/>
        </p:nvSpPr>
        <p:spPr bwMode="auto">
          <a:xfrm>
            <a:off x="2173287" y="3276600"/>
            <a:ext cx="1295400" cy="82073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34" charset="-120"/>
            </a:endParaRPr>
          </a:p>
        </p:txBody>
      </p:sp>
      <p:sp>
        <p:nvSpPr>
          <p:cNvPr id="18" name="圓角矩形圖說文字 9"/>
          <p:cNvSpPr>
            <a:spLocks noChangeArrowheads="1"/>
          </p:cNvSpPr>
          <p:nvPr/>
        </p:nvSpPr>
        <p:spPr bwMode="auto">
          <a:xfrm>
            <a:off x="7480240" y="4722786"/>
            <a:ext cx="1170048" cy="687414"/>
          </a:xfrm>
          <a:prstGeom prst="wedgeRoundRectCallout">
            <a:avLst>
              <a:gd name="adj1" fmla="val -59728"/>
              <a:gd name="adj2" fmla="val -5710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ea typeface="華康中黑體(P)" pitchFamily="34" charset="-120"/>
              </a:rPr>
              <a:t>填寫輔導需求</a:t>
            </a:r>
            <a:endParaRPr lang="zh-TW" altLang="en-US" sz="1600" dirty="0">
              <a:ea typeface="華康中黑體(P)" pitchFamily="34" charset="-120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r>
              <a:rPr lang="en-US" altLang="zh-TW" dirty="0" smtClean="0"/>
              <a:t>44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709581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b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9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5300" name="文字方塊 1"/>
          <p:cNvSpPr txBox="1">
            <a:spLocks noChangeArrowheads="1"/>
          </p:cNvSpPr>
          <p:nvPr/>
        </p:nvSpPr>
        <p:spPr bwMode="auto">
          <a:xfrm>
            <a:off x="1373188" y="852488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6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(P)" pitchFamily="34" charset="-120"/>
            </a:endParaRPr>
          </a:p>
        </p:txBody>
      </p:sp>
      <p:sp>
        <p:nvSpPr>
          <p:cNvPr id="55301" name="矩形 1"/>
          <p:cNvSpPr>
            <a:spLocks noChangeArrowheads="1"/>
          </p:cNvSpPr>
          <p:nvPr/>
        </p:nvSpPr>
        <p:spPr bwMode="auto">
          <a:xfrm>
            <a:off x="609600" y="2995613"/>
            <a:ext cx="678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rgbClr val="008000"/>
                </a:solidFill>
                <a:ea typeface="華康中黑體(P)" pitchFamily="34" charset="-120"/>
              </a:rPr>
              <a:t>報告完畢，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rgbClr val="008000"/>
                </a:solidFill>
                <a:ea typeface="華康中黑體(P)" pitchFamily="34" charset="-120"/>
              </a:rPr>
              <a:t>敬請指導！</a:t>
            </a:r>
            <a:endParaRPr lang="en-US" altLang="zh-TW" sz="6000" dirty="0">
              <a:solidFill>
                <a:srgbClr val="008000"/>
              </a:solidFill>
              <a:ea typeface="華康中黑體(P)" pitchFamily="34" charset="-120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7938" y="6465888"/>
            <a:ext cx="9220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教育部「青年教育與就業儲蓄帳戶方案」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種子教師培訓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(P)" pitchFamily="34" charset="-120"/>
              </a:rPr>
              <a:t>營</a:t>
            </a:r>
            <a:r>
              <a:rPr lang="zh-TW" altLang="en-US" sz="1800" dirty="0" smtClean="0">
                <a:solidFill>
                  <a:schemeClr val="bg1"/>
                </a:solidFill>
                <a:ea typeface="微軟正黑體" panose="020B0604030504040204" pitchFamily="34" charset="-120"/>
                <a:cs typeface="華康中黑體(P)" pitchFamily="34" charset="-120"/>
              </a:rPr>
              <a:t>　</a:t>
            </a:r>
            <a:r>
              <a:rPr lang="zh-TW" altLang="en-US" sz="1500" b="0" dirty="0" smtClean="0">
                <a:solidFill>
                  <a:schemeClr val="bg1"/>
                </a:solidFill>
                <a:ea typeface="微軟正黑體" panose="020B0604030504040204" pitchFamily="34" charset="-120"/>
                <a:cs typeface="華康中黑體(P)" pitchFamily="34" charset="-120"/>
              </a:rPr>
              <a:t>　</a:t>
            </a:r>
            <a:endParaRPr lang="zh-TW" altLang="en-US" sz="1500" b="0" dirty="0">
              <a:solidFill>
                <a:schemeClr val="bg1"/>
              </a:solidFill>
              <a:ea typeface="微軟正黑體" panose="020B0604030504040204" pitchFamily="34" charset="-120"/>
              <a:cs typeface="華康中黑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20" y="4495993"/>
            <a:ext cx="1461483" cy="147366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027"/>
          <a:stretch/>
        </p:blipFill>
        <p:spPr>
          <a:xfrm>
            <a:off x="1062037" y="2209800"/>
            <a:ext cx="7339013" cy="38179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14400" y="1534180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https://young.cloud.ncnu.edu.tw</a:t>
            </a:r>
            <a:endParaRPr lang="zh-TW" altLang="en-US" sz="2800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7391400" y="2209800"/>
            <a:ext cx="609600" cy="90422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(P)" pitchFamily="34" charset="-12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意願調查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(1/5)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4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93454"/>
            <a:ext cx="6629400" cy="4892701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意願調查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(2/5)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7" name="圓角矩形圖說文字 7"/>
          <p:cNvSpPr>
            <a:spLocks noChangeArrowheads="1"/>
          </p:cNvSpPr>
          <p:nvPr/>
        </p:nvSpPr>
        <p:spPr bwMode="auto">
          <a:xfrm>
            <a:off x="3810000" y="5334000"/>
            <a:ext cx="3505200" cy="909638"/>
          </a:xfrm>
          <a:prstGeom prst="wedgeRoundRectCallout">
            <a:avLst>
              <a:gd name="adj1" fmla="val -60196"/>
              <a:gd name="adj2" fmla="val -9917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選擇學校所在縣市、就讀學校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輸入身分證號碼、密碼為出生年月日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2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78" y="1373570"/>
            <a:ext cx="7193931" cy="5039669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意願調查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(3/5)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7" name="圓角矩形圖說文字 7"/>
          <p:cNvSpPr>
            <a:spLocks noChangeArrowheads="1"/>
          </p:cNvSpPr>
          <p:nvPr/>
        </p:nvSpPr>
        <p:spPr bwMode="auto">
          <a:xfrm>
            <a:off x="3810000" y="5334000"/>
            <a:ext cx="2743200" cy="609600"/>
          </a:xfrm>
          <a:prstGeom prst="wedgeRoundRectCallout">
            <a:avLst>
              <a:gd name="adj1" fmla="val -60196"/>
              <a:gd name="adj2" fmla="val -9917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確認資料是否正</a:t>
            </a:r>
            <a:r>
              <a:rPr lang="zh-TW" altLang="en-US" sz="1800" dirty="0">
                <a:ea typeface="華康中黑體(P)" pitchFamily="34" charset="-120"/>
              </a:rPr>
              <a:t>確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49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22503"/>
          <a:stretch/>
        </p:blipFill>
        <p:spPr>
          <a:xfrm>
            <a:off x="838200" y="1447801"/>
            <a:ext cx="7556459" cy="4953000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意願調查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(4/5)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7" name="圓角矩形圖說文字 7"/>
          <p:cNvSpPr>
            <a:spLocks noChangeArrowheads="1"/>
          </p:cNvSpPr>
          <p:nvPr/>
        </p:nvSpPr>
        <p:spPr bwMode="auto">
          <a:xfrm>
            <a:off x="5535612" y="4495800"/>
            <a:ext cx="3505200" cy="909638"/>
          </a:xfrm>
          <a:prstGeom prst="wedgeRoundRectCallout">
            <a:avLst>
              <a:gd name="adj1" fmla="val -60196"/>
              <a:gd name="adj2" fmla="val -9917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學生確認班級、學號，開始進行意願調查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43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973034" cy="4352925"/>
          </a:xfrm>
          <a:prstGeom prst="rect">
            <a:avLst/>
          </a:pr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841500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506663" y="682625"/>
            <a:ext cx="4449762" cy="612775"/>
          </a:xfrm>
          <a:prstGeom prst="rect">
            <a:avLst/>
          </a:prstGeom>
          <a:solidFill>
            <a:srgbClr val="CAFEE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065338" lvl="2" indent="-2065338" algn="ctr">
              <a:lnSpc>
                <a:spcPct val="125000"/>
              </a:lnSpc>
              <a:spcBef>
                <a:spcPts val="0"/>
              </a:spcBef>
              <a:defRPr/>
            </a:pPr>
            <a:r>
              <a:rPr lang="zh-TW" altLang="en-US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意願調查</a:t>
            </a:r>
            <a:r>
              <a:rPr lang="en-US" altLang="zh-TW" sz="3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(5/5)</a:t>
            </a:r>
            <a:endParaRPr lang="en-US" altLang="zh-TW" sz="3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956425" y="682625"/>
            <a:ext cx="663575" cy="61277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71842" dir="2700000" algn="ctr" rotWithShape="0">
              <a:srgbClr val="008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400">
              <a:solidFill>
                <a:schemeClr val="bg1"/>
              </a:solidFill>
              <a:ea typeface="華康中黑體(P)" pitchFamily="34" charset="-120"/>
            </a:endParaRPr>
          </a:p>
        </p:txBody>
      </p:sp>
      <p:sp>
        <p:nvSpPr>
          <p:cNvPr id="7" name="圓角矩形圖說文字 7"/>
          <p:cNvSpPr>
            <a:spLocks noChangeArrowheads="1"/>
          </p:cNvSpPr>
          <p:nvPr/>
        </p:nvSpPr>
        <p:spPr bwMode="auto">
          <a:xfrm>
            <a:off x="5535612" y="5338762"/>
            <a:ext cx="3505200" cy="909638"/>
          </a:xfrm>
          <a:prstGeom prst="wedgeRoundRectCallout">
            <a:avLst>
              <a:gd name="adj1" fmla="val -60196"/>
              <a:gd name="adj2" fmla="val -9917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完成意願調查後請勾選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solidFill>
                  <a:srgbClr val="FF0000"/>
                </a:solidFill>
                <a:ea typeface="華康中黑體(P)" pitchFamily="34" charset="-120"/>
              </a:rPr>
              <a:t>”</a:t>
            </a:r>
            <a:r>
              <a:rPr lang="zh-TW" altLang="en-US" sz="1800" dirty="0" smtClean="0">
                <a:solidFill>
                  <a:srgbClr val="FF0000"/>
                </a:solidFill>
                <a:ea typeface="華康中黑體(P)" pitchFamily="34" charset="-120"/>
              </a:rPr>
              <a:t>我確認已經完成填寫</a:t>
            </a:r>
            <a:r>
              <a:rPr lang="en-US" altLang="zh-TW" sz="1800" dirty="0" smtClean="0">
                <a:solidFill>
                  <a:srgbClr val="FF0000"/>
                </a:solidFill>
                <a:ea typeface="華康中黑體(P)" pitchFamily="34" charset="-120"/>
              </a:rPr>
              <a:t>”</a:t>
            </a:r>
            <a:endParaRPr lang="zh-TW" altLang="en-US" sz="1800" dirty="0">
              <a:solidFill>
                <a:srgbClr val="FF0000"/>
              </a:solidFill>
              <a:ea typeface="華康中黑體(P)" pitchFamily="34" charset="-120"/>
            </a:endParaRPr>
          </a:p>
        </p:txBody>
      </p:sp>
      <p:sp>
        <p:nvSpPr>
          <p:cNvPr id="8" name="圓角矩形圖說文字 7"/>
          <p:cNvSpPr>
            <a:spLocks noChangeArrowheads="1"/>
          </p:cNvSpPr>
          <p:nvPr/>
        </p:nvSpPr>
        <p:spPr bwMode="auto">
          <a:xfrm>
            <a:off x="5334000" y="1744054"/>
            <a:ext cx="3505200" cy="909638"/>
          </a:xfrm>
          <a:prstGeom prst="wedgeRoundRectCallout">
            <a:avLst>
              <a:gd name="adj1" fmla="val -78237"/>
              <a:gd name="adj2" fmla="val 414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選擇</a:t>
            </a:r>
            <a:r>
              <a:rPr lang="zh-TW" altLang="en-US" sz="1800" dirty="0" smtClean="0">
                <a:solidFill>
                  <a:srgbClr val="C00000"/>
                </a:solidFill>
                <a:ea typeface="華康中黑體(P)" pitchFamily="34" charset="-120"/>
              </a:rPr>
              <a:t>職場體驗</a:t>
            </a:r>
            <a:r>
              <a:rPr lang="zh-TW" altLang="en-US" sz="1800" dirty="0" smtClean="0">
                <a:ea typeface="華康中黑體(P)" pitchFamily="34" charset="-120"/>
              </a:rPr>
              <a:t>，</a:t>
            </a:r>
            <a:endParaRPr lang="en-US" altLang="zh-TW" sz="1800" dirty="0" smtClean="0">
              <a:ea typeface="華康中黑體(P)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ea typeface="華康中黑體(P)" pitchFamily="34" charset="-120"/>
              </a:rPr>
              <a:t>要繼續回答問題參、肆</a:t>
            </a:r>
            <a:endParaRPr lang="zh-TW" altLang="en-US" sz="1800" dirty="0">
              <a:ea typeface="華康中黑體(P)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934200" y="6491410"/>
            <a:ext cx="2133600" cy="366590"/>
          </a:xfrm>
        </p:spPr>
        <p:txBody>
          <a:bodyPr/>
          <a:lstStyle/>
          <a:p>
            <a:fld id="{4EE1032D-139A-4ABA-95FE-349540C8F06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0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(P)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(P)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22799</TotalTime>
  <Words>618</Words>
  <Application>Microsoft Office PowerPoint</Application>
  <PresentationFormat>如螢幕大小 (4:3)</PresentationFormat>
  <Paragraphs>181</Paragraphs>
  <Slides>46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1" baseType="lpstr">
      <vt:lpstr>華康中黑體(P)</vt:lpstr>
      <vt:lpstr>微軟正黑體</vt:lpstr>
      <vt:lpstr>新細明體</vt:lpstr>
      <vt:lpstr>Arial</vt:lpstr>
      <vt:lpstr>預設簡報設計</vt:lpstr>
      <vt:lpstr>PowerPoint 簡報</vt:lpstr>
      <vt:lpstr>PowerPoint 簡報</vt:lpstr>
      <vt:lpstr>「青年教育與就業儲蓄帳戶方案」 填報系統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「青年教育與就業儲蓄帳戶方案」 填報系統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「青年教育與就業儲蓄帳戶方案」 填報系統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「青年教育與就業儲蓄帳戶方案」 填報系統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Roger Hsu</cp:lastModifiedBy>
  <cp:revision>921</cp:revision>
  <cp:lastPrinted>2016-12-21T13:21:57Z</cp:lastPrinted>
  <dcterms:created xsi:type="dcterms:W3CDTF">1601-01-01T00:00:00Z</dcterms:created>
  <dcterms:modified xsi:type="dcterms:W3CDTF">2018-09-28T11:26:00Z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