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6.jpg" ContentType="image/png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1"/>
  </p:notesMasterIdLst>
  <p:handoutMasterIdLst>
    <p:handoutMasterId r:id="rId32"/>
  </p:handoutMasterIdLst>
  <p:sldIdLst>
    <p:sldId id="283" r:id="rId3"/>
    <p:sldId id="626" r:id="rId4"/>
    <p:sldId id="631" r:id="rId5"/>
    <p:sldId id="276" r:id="rId6"/>
    <p:sldId id="278" r:id="rId7"/>
    <p:sldId id="279" r:id="rId8"/>
    <p:sldId id="280" r:id="rId9"/>
    <p:sldId id="281" r:id="rId10"/>
    <p:sldId id="282" r:id="rId11"/>
    <p:sldId id="638" r:id="rId12"/>
    <p:sldId id="636" r:id="rId13"/>
    <p:sldId id="605" r:id="rId14"/>
    <p:sldId id="274" r:id="rId15"/>
    <p:sldId id="641" r:id="rId16"/>
    <p:sldId id="640" r:id="rId17"/>
    <p:sldId id="642" r:id="rId18"/>
    <p:sldId id="639" r:id="rId19"/>
    <p:sldId id="644" r:id="rId20"/>
    <p:sldId id="645" r:id="rId21"/>
    <p:sldId id="646" r:id="rId22"/>
    <p:sldId id="647" r:id="rId23"/>
    <p:sldId id="633" r:id="rId24"/>
    <p:sldId id="614" r:id="rId25"/>
    <p:sldId id="637" r:id="rId26"/>
    <p:sldId id="632" r:id="rId27"/>
    <p:sldId id="616" r:id="rId28"/>
    <p:sldId id="625" r:id="rId29"/>
    <p:sldId id="628" r:id="rId30"/>
  </p:sldIdLst>
  <p:sldSz cx="9144000" cy="6858000" type="screen4x3"/>
  <p:notesSz cx="6773863" cy="9906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9900"/>
    <a:srgbClr val="FFFF66"/>
    <a:srgbClr val="CCFFCC"/>
    <a:srgbClr val="FFCCCC"/>
    <a:srgbClr val="9900FF"/>
    <a:srgbClr val="0000FF"/>
    <a:srgbClr val="FFCC99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5673" autoAdjust="0"/>
  </p:normalViewPr>
  <p:slideViewPr>
    <p:cSldViewPr snapToGrid="0">
      <p:cViewPr>
        <p:scale>
          <a:sx n="106" d="100"/>
          <a:sy n="106" d="100"/>
        </p:scale>
        <p:origin x="21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2062B-A391-4FEA-B4D0-5A71B0354B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06CAEC2-B9A4-4BD0-B588-EABB5E0549BA}">
      <dgm:prSet phldrT="[文字]" custT="1"/>
      <dgm:spPr>
        <a:solidFill>
          <a:srgbClr val="CCECFF"/>
        </a:solidFill>
      </dgm:spPr>
      <dgm:t>
        <a:bodyPr/>
        <a:lstStyle/>
        <a:p>
          <a:r>
            <a:rPr lang="zh-TW" altLang="en-US" sz="32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計畫目的</a:t>
          </a:r>
        </a:p>
      </dgm:t>
    </dgm:pt>
    <dgm:pt modelId="{CBF350AA-7469-4FA2-A9F6-13DFDD39BBF2}" type="parTrans" cxnId="{9B4E2117-A097-48BA-A442-DC3991476D70}">
      <dgm:prSet/>
      <dgm:spPr/>
      <dgm:t>
        <a:bodyPr/>
        <a:lstStyle/>
        <a:p>
          <a:endParaRPr lang="zh-TW" altLang="en-US"/>
        </a:p>
      </dgm:t>
    </dgm:pt>
    <dgm:pt modelId="{1C49498C-2186-47EB-90BE-90CF496837B5}" type="sibTrans" cxnId="{9B4E2117-A097-48BA-A442-DC3991476D70}">
      <dgm:prSet/>
      <dgm:spPr/>
      <dgm:t>
        <a:bodyPr/>
        <a:lstStyle/>
        <a:p>
          <a:endParaRPr lang="zh-TW" altLang="en-US"/>
        </a:p>
      </dgm:t>
    </dgm:pt>
    <dgm:pt modelId="{9AB977F6-B961-47F8-AFD8-D07EEEF6B346}">
      <dgm:prSet phldrT="[文字]" custT="1"/>
      <dgm:spPr>
        <a:solidFill>
          <a:srgbClr val="CCECFF"/>
        </a:solidFill>
      </dgm:spPr>
      <dgm:t>
        <a:bodyPr/>
        <a:lstStyle/>
        <a:p>
          <a:r>
            <a:rPr lang="zh-TW" altLang="en-US" sz="32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青年體驗學習內容</a:t>
          </a:r>
        </a:p>
      </dgm:t>
    </dgm:pt>
    <dgm:pt modelId="{83B69542-7B0B-49E5-98EF-10478A605A28}" type="parTrans" cxnId="{2E983C9E-5762-4C95-AF7E-D960F026CD37}">
      <dgm:prSet/>
      <dgm:spPr/>
      <dgm:t>
        <a:bodyPr/>
        <a:lstStyle/>
        <a:p>
          <a:endParaRPr lang="zh-TW" altLang="en-US"/>
        </a:p>
      </dgm:t>
    </dgm:pt>
    <dgm:pt modelId="{5EFDBED7-E850-46C1-A4C7-FBEB6A2BD27A}" type="sibTrans" cxnId="{2E983C9E-5762-4C95-AF7E-D960F026CD37}">
      <dgm:prSet/>
      <dgm:spPr/>
      <dgm:t>
        <a:bodyPr/>
        <a:lstStyle/>
        <a:p>
          <a:endParaRPr lang="zh-TW" altLang="en-US"/>
        </a:p>
      </dgm:t>
    </dgm:pt>
    <dgm:pt modelId="{3128B4B8-F9D3-433B-9409-2D41633F4E3D}">
      <dgm:prSet phldrT="[文字]" custT="1"/>
      <dgm:spPr>
        <a:solidFill>
          <a:srgbClr val="CCECFF"/>
        </a:solidFill>
      </dgm:spPr>
      <dgm:t>
        <a:bodyPr/>
        <a:lstStyle/>
        <a:p>
          <a:r>
            <a:rPr lang="zh-TW" altLang="en-US" sz="3200" b="1" dirty="0" smtClean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申請流程</a:t>
          </a:r>
          <a:endParaRPr lang="zh-TW" altLang="en-US" sz="3200" b="1" dirty="0">
            <a:solidFill>
              <a:srgbClr val="008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E925A8-BFF4-417D-AA28-1BB60EFE6B50}" type="parTrans" cxnId="{E8168D7D-5754-4CC0-AEC1-ECA5EB14AD42}">
      <dgm:prSet/>
      <dgm:spPr/>
      <dgm:t>
        <a:bodyPr/>
        <a:lstStyle/>
        <a:p>
          <a:endParaRPr lang="zh-TW" altLang="en-US"/>
        </a:p>
      </dgm:t>
    </dgm:pt>
    <dgm:pt modelId="{F3223441-ACC5-4F57-BB6B-401787017B2D}" type="sibTrans" cxnId="{E8168D7D-5754-4CC0-AEC1-ECA5EB14AD42}">
      <dgm:prSet/>
      <dgm:spPr/>
      <dgm:t>
        <a:bodyPr/>
        <a:lstStyle/>
        <a:p>
          <a:endParaRPr lang="zh-TW" altLang="en-US"/>
        </a:p>
      </dgm:t>
    </dgm:pt>
    <dgm:pt modelId="{4FCD8F23-20D9-40F4-8617-965C9DC06731}" type="pres">
      <dgm:prSet presAssocID="{FCC2062B-A391-4FEA-B4D0-5A71B0354B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04CAEA0-63EE-4E89-AE61-9FE08EC70E83}" type="pres">
      <dgm:prSet presAssocID="{FCC2062B-A391-4FEA-B4D0-5A71B0354BD5}" presName="Name1" presStyleCnt="0"/>
      <dgm:spPr/>
    </dgm:pt>
    <dgm:pt modelId="{8A18D3CC-219F-40FA-9DA6-51F8A7496770}" type="pres">
      <dgm:prSet presAssocID="{FCC2062B-A391-4FEA-B4D0-5A71B0354BD5}" presName="cycle" presStyleCnt="0"/>
      <dgm:spPr/>
    </dgm:pt>
    <dgm:pt modelId="{C419B02F-E071-472B-80D9-06290AD2C6D7}" type="pres">
      <dgm:prSet presAssocID="{FCC2062B-A391-4FEA-B4D0-5A71B0354BD5}" presName="srcNode" presStyleLbl="node1" presStyleIdx="0" presStyleCnt="3"/>
      <dgm:spPr/>
    </dgm:pt>
    <dgm:pt modelId="{BF6841AC-73E1-4B60-B428-621FAAC97DD7}" type="pres">
      <dgm:prSet presAssocID="{FCC2062B-A391-4FEA-B4D0-5A71B0354BD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75E6FE72-FDFE-4F48-B656-65C782CAAA73}" type="pres">
      <dgm:prSet presAssocID="{FCC2062B-A391-4FEA-B4D0-5A71B0354BD5}" presName="extraNode" presStyleLbl="node1" presStyleIdx="0" presStyleCnt="3"/>
      <dgm:spPr/>
    </dgm:pt>
    <dgm:pt modelId="{989D374C-361E-4E00-AB23-8036C316F652}" type="pres">
      <dgm:prSet presAssocID="{FCC2062B-A391-4FEA-B4D0-5A71B0354BD5}" presName="dstNode" presStyleLbl="node1" presStyleIdx="0" presStyleCnt="3"/>
      <dgm:spPr/>
    </dgm:pt>
    <dgm:pt modelId="{D82FF824-2BC2-4EE7-A0A7-C1AAC08F0BD4}" type="pres">
      <dgm:prSet presAssocID="{B06CAEC2-B9A4-4BD0-B588-EABB5E0549BA}" presName="text_1" presStyleLbl="node1" presStyleIdx="0" presStyleCnt="3" custLinFactNeighborX="-1071" custLinFactNeighborY="-280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454DF0-E032-47BA-BCAC-A11CD0E1C076}" type="pres">
      <dgm:prSet presAssocID="{B06CAEC2-B9A4-4BD0-B588-EABB5E0549BA}" presName="accent_1" presStyleCnt="0"/>
      <dgm:spPr/>
    </dgm:pt>
    <dgm:pt modelId="{96D24348-19AA-4114-AE42-B9C092C2073E}" type="pres">
      <dgm:prSet presAssocID="{B06CAEC2-B9A4-4BD0-B588-EABB5E0549BA}" presName="accentRepeatNode" presStyleLbl="solidFgAcc1" presStyleIdx="0" presStyleCnt="3" custLinFactNeighborX="-9500" custLinFactNeighborY="-22427"/>
      <dgm:spPr/>
    </dgm:pt>
    <dgm:pt modelId="{2BEF8B8D-EA07-4341-88C4-5F8EB2035468}" type="pres">
      <dgm:prSet presAssocID="{9AB977F6-B961-47F8-AFD8-D07EEEF6B346}" presName="text_2" presStyleLbl="node1" presStyleIdx="1" presStyleCnt="3" custScaleX="98400" custLinFactNeighborX="-128" custLinFactNeighborY="-517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F182E2-7146-4685-AFB4-8E19584B3578}" type="pres">
      <dgm:prSet presAssocID="{9AB977F6-B961-47F8-AFD8-D07EEEF6B346}" presName="accent_2" presStyleCnt="0"/>
      <dgm:spPr/>
    </dgm:pt>
    <dgm:pt modelId="{F8FC48E4-C53A-4408-8A0A-DFE11BF67524}" type="pres">
      <dgm:prSet presAssocID="{9AB977F6-B961-47F8-AFD8-D07EEEF6B346}" presName="accentRepeatNode" presStyleLbl="solidFgAcc1" presStyleIdx="1" presStyleCnt="3" custLinFactNeighborX="-6780" custLinFactNeighborY="-38008"/>
      <dgm:spPr/>
    </dgm:pt>
    <dgm:pt modelId="{D64AE166-E115-41C0-926E-5639FCBDD279}" type="pres">
      <dgm:prSet presAssocID="{3128B4B8-F9D3-433B-9409-2D41633F4E3D}" presName="text_3" presStyleLbl="node1" presStyleIdx="2" presStyleCnt="3" custScaleX="97017" custLinFactNeighborX="1502" custLinFactNeighborY="-643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D61E61-1F61-4D76-8728-B7D5B0604513}" type="pres">
      <dgm:prSet presAssocID="{3128B4B8-F9D3-433B-9409-2D41633F4E3D}" presName="accent_3" presStyleCnt="0"/>
      <dgm:spPr/>
    </dgm:pt>
    <dgm:pt modelId="{E4864061-E4EB-45D6-A248-ABF7F8836072}" type="pres">
      <dgm:prSet presAssocID="{3128B4B8-F9D3-433B-9409-2D41633F4E3D}" presName="accentRepeatNode" presStyleLbl="solidFgAcc1" presStyleIdx="2" presStyleCnt="3" custLinFactNeighborX="16318" custLinFactNeighborY="-49946"/>
      <dgm:spPr/>
    </dgm:pt>
  </dgm:ptLst>
  <dgm:cxnLst>
    <dgm:cxn modelId="{7DA346BF-23A3-487F-84B0-04B891734FB5}" type="presOf" srcId="{1C49498C-2186-47EB-90BE-90CF496837B5}" destId="{BF6841AC-73E1-4B60-B428-621FAAC97DD7}" srcOrd="0" destOrd="0" presId="urn:microsoft.com/office/officeart/2008/layout/VerticalCurvedList"/>
    <dgm:cxn modelId="{73B17E53-5903-42CC-BC09-A86FB6A9EB71}" type="presOf" srcId="{9AB977F6-B961-47F8-AFD8-D07EEEF6B346}" destId="{2BEF8B8D-EA07-4341-88C4-5F8EB2035468}" srcOrd="0" destOrd="0" presId="urn:microsoft.com/office/officeart/2008/layout/VerticalCurvedList"/>
    <dgm:cxn modelId="{A4170F34-1A01-449C-AE2E-86837BB86F5C}" type="presOf" srcId="{B06CAEC2-B9A4-4BD0-B588-EABB5E0549BA}" destId="{D82FF824-2BC2-4EE7-A0A7-C1AAC08F0BD4}" srcOrd="0" destOrd="0" presId="urn:microsoft.com/office/officeart/2008/layout/VerticalCurvedList"/>
    <dgm:cxn modelId="{E8168D7D-5754-4CC0-AEC1-ECA5EB14AD42}" srcId="{FCC2062B-A391-4FEA-B4D0-5A71B0354BD5}" destId="{3128B4B8-F9D3-433B-9409-2D41633F4E3D}" srcOrd="2" destOrd="0" parTransId="{54E925A8-BFF4-417D-AA28-1BB60EFE6B50}" sibTransId="{F3223441-ACC5-4F57-BB6B-401787017B2D}"/>
    <dgm:cxn modelId="{B3211092-DBB9-436E-B1DB-2D96C8C0F4DB}" type="presOf" srcId="{3128B4B8-F9D3-433B-9409-2D41633F4E3D}" destId="{D64AE166-E115-41C0-926E-5639FCBDD279}" srcOrd="0" destOrd="0" presId="urn:microsoft.com/office/officeart/2008/layout/VerticalCurvedList"/>
    <dgm:cxn modelId="{9B4E2117-A097-48BA-A442-DC3991476D70}" srcId="{FCC2062B-A391-4FEA-B4D0-5A71B0354BD5}" destId="{B06CAEC2-B9A4-4BD0-B588-EABB5E0549BA}" srcOrd="0" destOrd="0" parTransId="{CBF350AA-7469-4FA2-A9F6-13DFDD39BBF2}" sibTransId="{1C49498C-2186-47EB-90BE-90CF496837B5}"/>
    <dgm:cxn modelId="{2E983C9E-5762-4C95-AF7E-D960F026CD37}" srcId="{FCC2062B-A391-4FEA-B4D0-5A71B0354BD5}" destId="{9AB977F6-B961-47F8-AFD8-D07EEEF6B346}" srcOrd="1" destOrd="0" parTransId="{83B69542-7B0B-49E5-98EF-10478A605A28}" sibTransId="{5EFDBED7-E850-46C1-A4C7-FBEB6A2BD27A}"/>
    <dgm:cxn modelId="{D97589FB-55A9-4385-A107-D5200FF7A714}" type="presOf" srcId="{FCC2062B-A391-4FEA-B4D0-5A71B0354BD5}" destId="{4FCD8F23-20D9-40F4-8617-965C9DC06731}" srcOrd="0" destOrd="0" presId="urn:microsoft.com/office/officeart/2008/layout/VerticalCurvedList"/>
    <dgm:cxn modelId="{6D266284-7D5A-477E-B365-339055FD348C}" type="presParOf" srcId="{4FCD8F23-20D9-40F4-8617-965C9DC06731}" destId="{204CAEA0-63EE-4E89-AE61-9FE08EC70E83}" srcOrd="0" destOrd="0" presId="urn:microsoft.com/office/officeart/2008/layout/VerticalCurvedList"/>
    <dgm:cxn modelId="{ADFD623B-E84E-4774-834A-E82A84A5D8CC}" type="presParOf" srcId="{204CAEA0-63EE-4E89-AE61-9FE08EC70E83}" destId="{8A18D3CC-219F-40FA-9DA6-51F8A7496770}" srcOrd="0" destOrd="0" presId="urn:microsoft.com/office/officeart/2008/layout/VerticalCurvedList"/>
    <dgm:cxn modelId="{1458AF5E-D887-415F-B571-71617E59AA70}" type="presParOf" srcId="{8A18D3CC-219F-40FA-9DA6-51F8A7496770}" destId="{C419B02F-E071-472B-80D9-06290AD2C6D7}" srcOrd="0" destOrd="0" presId="urn:microsoft.com/office/officeart/2008/layout/VerticalCurvedList"/>
    <dgm:cxn modelId="{0CEB0147-68D7-4CF2-968D-DAEA5E0485BB}" type="presParOf" srcId="{8A18D3CC-219F-40FA-9DA6-51F8A7496770}" destId="{BF6841AC-73E1-4B60-B428-621FAAC97DD7}" srcOrd="1" destOrd="0" presId="urn:microsoft.com/office/officeart/2008/layout/VerticalCurvedList"/>
    <dgm:cxn modelId="{5B2E371F-84C5-4B80-AFDC-BC244C811236}" type="presParOf" srcId="{8A18D3CC-219F-40FA-9DA6-51F8A7496770}" destId="{75E6FE72-FDFE-4F48-B656-65C782CAAA73}" srcOrd="2" destOrd="0" presId="urn:microsoft.com/office/officeart/2008/layout/VerticalCurvedList"/>
    <dgm:cxn modelId="{8B47FC9C-691B-4DAA-9A64-C0BD8D6694BA}" type="presParOf" srcId="{8A18D3CC-219F-40FA-9DA6-51F8A7496770}" destId="{989D374C-361E-4E00-AB23-8036C316F652}" srcOrd="3" destOrd="0" presId="urn:microsoft.com/office/officeart/2008/layout/VerticalCurvedList"/>
    <dgm:cxn modelId="{68F7516E-D0E8-49F3-ADE0-E8692D945888}" type="presParOf" srcId="{204CAEA0-63EE-4E89-AE61-9FE08EC70E83}" destId="{D82FF824-2BC2-4EE7-A0A7-C1AAC08F0BD4}" srcOrd="1" destOrd="0" presId="urn:microsoft.com/office/officeart/2008/layout/VerticalCurvedList"/>
    <dgm:cxn modelId="{145C690A-20FF-4D0F-B189-4D4065C82151}" type="presParOf" srcId="{204CAEA0-63EE-4E89-AE61-9FE08EC70E83}" destId="{03454DF0-E032-47BA-BCAC-A11CD0E1C076}" srcOrd="2" destOrd="0" presId="urn:microsoft.com/office/officeart/2008/layout/VerticalCurvedList"/>
    <dgm:cxn modelId="{62F34909-4EED-4B1F-99B9-F7C32045E465}" type="presParOf" srcId="{03454DF0-E032-47BA-BCAC-A11CD0E1C076}" destId="{96D24348-19AA-4114-AE42-B9C092C2073E}" srcOrd="0" destOrd="0" presId="urn:microsoft.com/office/officeart/2008/layout/VerticalCurvedList"/>
    <dgm:cxn modelId="{5C7D070E-F41E-45FC-9D84-2F2B3D35A73E}" type="presParOf" srcId="{204CAEA0-63EE-4E89-AE61-9FE08EC70E83}" destId="{2BEF8B8D-EA07-4341-88C4-5F8EB2035468}" srcOrd="3" destOrd="0" presId="urn:microsoft.com/office/officeart/2008/layout/VerticalCurvedList"/>
    <dgm:cxn modelId="{A1544FCD-F764-4066-B2A9-0564DBDE45F9}" type="presParOf" srcId="{204CAEA0-63EE-4E89-AE61-9FE08EC70E83}" destId="{08F182E2-7146-4685-AFB4-8E19584B3578}" srcOrd="4" destOrd="0" presId="urn:microsoft.com/office/officeart/2008/layout/VerticalCurvedList"/>
    <dgm:cxn modelId="{C9ECE02F-EF90-44C0-83FF-4C48CC5A0C84}" type="presParOf" srcId="{08F182E2-7146-4685-AFB4-8E19584B3578}" destId="{F8FC48E4-C53A-4408-8A0A-DFE11BF67524}" srcOrd="0" destOrd="0" presId="urn:microsoft.com/office/officeart/2008/layout/VerticalCurvedList"/>
    <dgm:cxn modelId="{B03B6B98-059B-4486-B020-E3C1687B27B6}" type="presParOf" srcId="{204CAEA0-63EE-4E89-AE61-9FE08EC70E83}" destId="{D64AE166-E115-41C0-926E-5639FCBDD279}" srcOrd="5" destOrd="0" presId="urn:microsoft.com/office/officeart/2008/layout/VerticalCurvedList"/>
    <dgm:cxn modelId="{A2324EFA-22D0-4037-95AF-02D4744C957D}" type="presParOf" srcId="{204CAEA0-63EE-4E89-AE61-9FE08EC70E83}" destId="{DDD61E61-1F61-4D76-8728-B7D5B0604513}" srcOrd="6" destOrd="0" presId="urn:microsoft.com/office/officeart/2008/layout/VerticalCurvedList"/>
    <dgm:cxn modelId="{682DBB30-07A0-481B-816B-F43041ECA486}" type="presParOf" srcId="{DDD61E61-1F61-4D76-8728-B7D5B0604513}" destId="{E4864061-E4EB-45D6-A248-ABF7F88360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3A43E-6BDE-46DF-96E8-117BA89932C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7FC765B-146B-4D4B-9EA3-4D7A336D834F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zh-TW" altLang="en-US" sz="2800" dirty="0">
            <a:solidFill>
              <a:srgbClr val="660066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1D9D14-D5A3-49FB-ADEA-E38DEFD9E269}" type="parTrans" cxnId="{7A0DD691-1645-403C-A1D4-E49382874048}">
      <dgm:prSet/>
      <dgm:spPr/>
      <dgm:t>
        <a:bodyPr/>
        <a:lstStyle/>
        <a:p>
          <a:endParaRPr lang="zh-TW" altLang="en-US"/>
        </a:p>
      </dgm:t>
    </dgm:pt>
    <dgm:pt modelId="{614A124F-1BD2-4D02-A18C-8E0C6B868DAB}" type="sibTrans" cxnId="{7A0DD691-1645-403C-A1D4-E49382874048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902E48D0-0C41-414B-8249-B284431123C4}">
      <dgm:prSet phldrT="[文字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8CB03E-504A-4915-B6D4-BA3091F6FE59}" type="parTrans" cxnId="{6C03E360-F2C2-4436-9F65-FF0FED43B86E}">
      <dgm:prSet/>
      <dgm:spPr/>
      <dgm:t>
        <a:bodyPr/>
        <a:lstStyle/>
        <a:p>
          <a:endParaRPr lang="zh-TW" altLang="en-US"/>
        </a:p>
      </dgm:t>
    </dgm:pt>
    <dgm:pt modelId="{B18CF15C-DFBE-4554-B590-347125628C80}" type="sibTrans" cxnId="{6C03E360-F2C2-4436-9F65-FF0FED43B86E}">
      <dgm:prSet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AF1F6C6F-10DD-47B8-9B88-771303D51D81}">
      <dgm:prSet phldrT="[文字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764952-42E3-4D32-A824-53AE6D5C3E69}" type="parTrans" cxnId="{212CDE71-7D9F-499B-946E-599005DEC98C}">
      <dgm:prSet/>
      <dgm:spPr/>
      <dgm:t>
        <a:bodyPr/>
        <a:lstStyle/>
        <a:p>
          <a:endParaRPr lang="zh-TW" altLang="en-US"/>
        </a:p>
      </dgm:t>
    </dgm:pt>
    <dgm:pt modelId="{E3530B36-19D0-45C1-A1B2-2CA5A199B53B}" type="sibTrans" cxnId="{212CDE71-7D9F-499B-946E-599005DEC98C}">
      <dgm:prSet/>
      <dgm:spPr/>
      <dgm:t>
        <a:bodyPr/>
        <a:lstStyle/>
        <a:p>
          <a:endParaRPr lang="zh-TW" altLang="en-US"/>
        </a:p>
      </dgm:t>
    </dgm:pt>
    <dgm:pt modelId="{CCAB4246-918E-4DF5-B83B-08A3BC6A6ED3}" type="pres">
      <dgm:prSet presAssocID="{33A3A43E-6BDE-46DF-96E8-117BA89932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7B23DD9-670B-456D-A29E-E17731FE3790}" type="pres">
      <dgm:prSet presAssocID="{33A3A43E-6BDE-46DF-96E8-117BA89932C8}" presName="dummyMaxCanvas" presStyleCnt="0">
        <dgm:presLayoutVars/>
      </dgm:prSet>
      <dgm:spPr/>
    </dgm:pt>
    <dgm:pt modelId="{DB09EF5F-DED5-4402-88B7-50D6095BFAF1}" type="pres">
      <dgm:prSet presAssocID="{33A3A43E-6BDE-46DF-96E8-117BA89932C8}" presName="ThreeNodes_1" presStyleLbl="node1" presStyleIdx="0" presStyleCnt="3" custScaleX="103002" custScaleY="865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14B61D-1EE0-4223-A345-BB4D9C3B9FE5}" type="pres">
      <dgm:prSet presAssocID="{33A3A43E-6BDE-46DF-96E8-117BA89932C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DBA88C-09F0-4A4A-96C8-2AAD65E04640}" type="pres">
      <dgm:prSet presAssocID="{33A3A43E-6BDE-46DF-96E8-117BA89932C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355BB3-08AB-4667-A225-812D35164622}" type="pres">
      <dgm:prSet presAssocID="{33A3A43E-6BDE-46DF-96E8-117BA89932C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F44D92-E760-4DB6-BDBE-5A5E1F6CB15D}" type="pres">
      <dgm:prSet presAssocID="{33A3A43E-6BDE-46DF-96E8-117BA89932C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179ED9-E46A-4B87-824D-13F8439E8F76}" type="pres">
      <dgm:prSet presAssocID="{33A3A43E-6BDE-46DF-96E8-117BA89932C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412F89-4303-48E9-BFC0-A414EC0DC4A9}" type="pres">
      <dgm:prSet presAssocID="{33A3A43E-6BDE-46DF-96E8-117BA89932C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D77CA0-4C3A-432B-B18D-76EB99F0FACC}" type="pres">
      <dgm:prSet presAssocID="{33A3A43E-6BDE-46DF-96E8-117BA89932C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88903F-D9F2-4C59-87F9-C06C9538F903}" type="presOf" srcId="{902E48D0-0C41-414B-8249-B284431123C4}" destId="{86412F89-4303-48E9-BFC0-A414EC0DC4A9}" srcOrd="1" destOrd="0" presId="urn:microsoft.com/office/officeart/2005/8/layout/vProcess5"/>
    <dgm:cxn modelId="{4F8E9147-94A4-4534-91CE-1999AD5364A7}" type="presOf" srcId="{AF1F6C6F-10DD-47B8-9B88-771303D51D81}" destId="{90DBA88C-09F0-4A4A-96C8-2AAD65E04640}" srcOrd="0" destOrd="0" presId="urn:microsoft.com/office/officeart/2005/8/layout/vProcess5"/>
    <dgm:cxn modelId="{0F53B863-26FE-49A0-88E8-8441FD3607E2}" type="presOf" srcId="{AF1F6C6F-10DD-47B8-9B88-771303D51D81}" destId="{D1D77CA0-4C3A-432B-B18D-76EB99F0FACC}" srcOrd="1" destOrd="0" presId="urn:microsoft.com/office/officeart/2005/8/layout/vProcess5"/>
    <dgm:cxn modelId="{544318E1-87BE-43B0-A18E-193CAA848F33}" type="presOf" srcId="{902E48D0-0C41-414B-8249-B284431123C4}" destId="{7214B61D-1EE0-4223-A345-BB4D9C3B9FE5}" srcOrd="0" destOrd="0" presId="urn:microsoft.com/office/officeart/2005/8/layout/vProcess5"/>
    <dgm:cxn modelId="{7A0DD691-1645-403C-A1D4-E49382874048}" srcId="{33A3A43E-6BDE-46DF-96E8-117BA89932C8}" destId="{87FC765B-146B-4D4B-9EA3-4D7A336D834F}" srcOrd="0" destOrd="0" parTransId="{681D9D14-D5A3-49FB-ADEA-E38DEFD9E269}" sibTransId="{614A124F-1BD2-4D02-A18C-8E0C6B868DAB}"/>
    <dgm:cxn modelId="{11747344-18F7-4A28-B705-2826F20A52A3}" type="presOf" srcId="{614A124F-1BD2-4D02-A18C-8E0C6B868DAB}" destId="{E7355BB3-08AB-4667-A225-812D35164622}" srcOrd="0" destOrd="0" presId="urn:microsoft.com/office/officeart/2005/8/layout/vProcess5"/>
    <dgm:cxn modelId="{6C03E360-F2C2-4436-9F65-FF0FED43B86E}" srcId="{33A3A43E-6BDE-46DF-96E8-117BA89932C8}" destId="{902E48D0-0C41-414B-8249-B284431123C4}" srcOrd="1" destOrd="0" parTransId="{3F8CB03E-504A-4915-B6D4-BA3091F6FE59}" sibTransId="{B18CF15C-DFBE-4554-B590-347125628C80}"/>
    <dgm:cxn modelId="{D31C87FE-A742-49D1-BC18-4DFF65E8DEE8}" type="presOf" srcId="{B18CF15C-DFBE-4554-B590-347125628C80}" destId="{77F44D92-E760-4DB6-BDBE-5A5E1F6CB15D}" srcOrd="0" destOrd="0" presId="urn:microsoft.com/office/officeart/2005/8/layout/vProcess5"/>
    <dgm:cxn modelId="{5D6BACB2-AFE8-4482-B5D6-F94EE31E3356}" type="presOf" srcId="{33A3A43E-6BDE-46DF-96E8-117BA89932C8}" destId="{CCAB4246-918E-4DF5-B83B-08A3BC6A6ED3}" srcOrd="0" destOrd="0" presId="urn:microsoft.com/office/officeart/2005/8/layout/vProcess5"/>
    <dgm:cxn modelId="{212CDE71-7D9F-499B-946E-599005DEC98C}" srcId="{33A3A43E-6BDE-46DF-96E8-117BA89932C8}" destId="{AF1F6C6F-10DD-47B8-9B88-771303D51D81}" srcOrd="2" destOrd="0" parTransId="{B9764952-42E3-4D32-A824-53AE6D5C3E69}" sibTransId="{E3530B36-19D0-45C1-A1B2-2CA5A199B53B}"/>
    <dgm:cxn modelId="{5EA87D40-0485-4E4B-B90D-2B37F583885A}" type="presOf" srcId="{87FC765B-146B-4D4B-9EA3-4D7A336D834F}" destId="{9D179ED9-E46A-4B87-824D-13F8439E8F76}" srcOrd="1" destOrd="0" presId="urn:microsoft.com/office/officeart/2005/8/layout/vProcess5"/>
    <dgm:cxn modelId="{BDF88C10-5687-4237-8CC8-90F62AC9E132}" type="presOf" srcId="{87FC765B-146B-4D4B-9EA3-4D7A336D834F}" destId="{DB09EF5F-DED5-4402-88B7-50D6095BFAF1}" srcOrd="0" destOrd="0" presId="urn:microsoft.com/office/officeart/2005/8/layout/vProcess5"/>
    <dgm:cxn modelId="{7A11A1D6-3841-44C1-927E-0C7CC2F04E0A}" type="presParOf" srcId="{CCAB4246-918E-4DF5-B83B-08A3BC6A6ED3}" destId="{47B23DD9-670B-456D-A29E-E17731FE3790}" srcOrd="0" destOrd="0" presId="urn:microsoft.com/office/officeart/2005/8/layout/vProcess5"/>
    <dgm:cxn modelId="{8F877B0C-0857-406A-A72C-8034DAF3851B}" type="presParOf" srcId="{CCAB4246-918E-4DF5-B83B-08A3BC6A6ED3}" destId="{DB09EF5F-DED5-4402-88B7-50D6095BFAF1}" srcOrd="1" destOrd="0" presId="urn:microsoft.com/office/officeart/2005/8/layout/vProcess5"/>
    <dgm:cxn modelId="{3DD5F67B-8B45-460A-842D-F8980895085C}" type="presParOf" srcId="{CCAB4246-918E-4DF5-B83B-08A3BC6A6ED3}" destId="{7214B61D-1EE0-4223-A345-BB4D9C3B9FE5}" srcOrd="2" destOrd="0" presId="urn:microsoft.com/office/officeart/2005/8/layout/vProcess5"/>
    <dgm:cxn modelId="{F2C4AC97-5046-4F79-90A6-6CA44B29FD93}" type="presParOf" srcId="{CCAB4246-918E-4DF5-B83B-08A3BC6A6ED3}" destId="{90DBA88C-09F0-4A4A-96C8-2AAD65E04640}" srcOrd="3" destOrd="0" presId="urn:microsoft.com/office/officeart/2005/8/layout/vProcess5"/>
    <dgm:cxn modelId="{991E966C-0F1E-4278-9DD2-4CB25C126AF3}" type="presParOf" srcId="{CCAB4246-918E-4DF5-B83B-08A3BC6A6ED3}" destId="{E7355BB3-08AB-4667-A225-812D35164622}" srcOrd="4" destOrd="0" presId="urn:microsoft.com/office/officeart/2005/8/layout/vProcess5"/>
    <dgm:cxn modelId="{A47BA716-4E57-436F-8C70-0135A9E456A9}" type="presParOf" srcId="{CCAB4246-918E-4DF5-B83B-08A3BC6A6ED3}" destId="{77F44D92-E760-4DB6-BDBE-5A5E1F6CB15D}" srcOrd="5" destOrd="0" presId="urn:microsoft.com/office/officeart/2005/8/layout/vProcess5"/>
    <dgm:cxn modelId="{33EF601A-C17B-46FA-822C-56F3BFBE4FFC}" type="presParOf" srcId="{CCAB4246-918E-4DF5-B83B-08A3BC6A6ED3}" destId="{9D179ED9-E46A-4B87-824D-13F8439E8F76}" srcOrd="6" destOrd="0" presId="urn:microsoft.com/office/officeart/2005/8/layout/vProcess5"/>
    <dgm:cxn modelId="{1AE67FE8-9A73-4E51-9974-A11CAAB8F0C3}" type="presParOf" srcId="{CCAB4246-918E-4DF5-B83B-08A3BC6A6ED3}" destId="{86412F89-4303-48E9-BFC0-A414EC0DC4A9}" srcOrd="7" destOrd="0" presId="urn:microsoft.com/office/officeart/2005/8/layout/vProcess5"/>
    <dgm:cxn modelId="{29C66D69-4993-4ACB-BA98-E2447B201991}" type="presParOf" srcId="{CCAB4246-918E-4DF5-B83B-08A3BC6A6ED3}" destId="{D1D77CA0-4C3A-432B-B18D-76EB99F0FAC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62D2F-6C0A-47FA-8CB3-23B0C6B4FD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AB6518-EA9C-4582-9FD8-34B22BF6A3D0}">
      <dgm:prSet phldrT="[文字]"/>
      <dgm:spPr>
        <a:solidFill>
          <a:srgbClr val="FFFFCC"/>
        </a:solidFill>
      </dgm:spPr>
      <dgm:t>
        <a:bodyPr/>
        <a:lstStyle/>
        <a:p>
          <a:r>
            <a:rPr lang="zh-TW" altLang="en-US" b="1" dirty="0"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壯遊探索</a:t>
          </a:r>
        </a:p>
      </dgm:t>
    </dgm:pt>
    <dgm:pt modelId="{48EE94B7-790C-4E2E-B8BE-FC397C0E0C04}" type="parTrans" cxnId="{7E115DB3-0F50-4869-B032-17C9FDD9AAC0}">
      <dgm:prSet/>
      <dgm:spPr/>
      <dgm:t>
        <a:bodyPr/>
        <a:lstStyle/>
        <a:p>
          <a:endParaRPr lang="zh-TW" altLang="en-US"/>
        </a:p>
      </dgm:t>
    </dgm:pt>
    <dgm:pt modelId="{FEE68B99-1566-42C3-853D-EBF60E8E154C}" type="sibTrans" cxnId="{7E115DB3-0F50-4869-B032-17C9FDD9AAC0}">
      <dgm:prSet/>
      <dgm:spPr/>
      <dgm:t>
        <a:bodyPr/>
        <a:lstStyle/>
        <a:p>
          <a:endParaRPr lang="zh-TW" altLang="en-US"/>
        </a:p>
      </dgm:t>
    </dgm:pt>
    <dgm:pt modelId="{592FD0C1-8A95-4222-B038-226FBDB883BE}">
      <dgm:prSet phldrT="[文字]"/>
      <dgm:spPr>
        <a:solidFill>
          <a:srgbClr val="CCFFCC"/>
        </a:solidFill>
      </dgm:spPr>
      <dgm:t>
        <a:bodyPr/>
        <a:lstStyle/>
        <a:p>
          <a:r>
            <a: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志願服務</a:t>
          </a:r>
        </a:p>
      </dgm:t>
    </dgm:pt>
    <dgm:pt modelId="{8BAF2ED6-ECEC-43F6-AF5E-36CD5AEDB71B}" type="parTrans" cxnId="{C1F05AF8-5508-47E8-A4E3-AD8E2DB3CA99}">
      <dgm:prSet/>
      <dgm:spPr/>
      <dgm:t>
        <a:bodyPr/>
        <a:lstStyle/>
        <a:p>
          <a:endParaRPr lang="zh-TW" altLang="en-US"/>
        </a:p>
      </dgm:t>
    </dgm:pt>
    <dgm:pt modelId="{FCEBB47F-139A-4E9F-9DC1-1D70EBDEAEF8}" type="sibTrans" cxnId="{C1F05AF8-5508-47E8-A4E3-AD8E2DB3CA99}">
      <dgm:prSet/>
      <dgm:spPr/>
      <dgm:t>
        <a:bodyPr/>
        <a:lstStyle/>
        <a:p>
          <a:endParaRPr lang="zh-TW" altLang="en-US"/>
        </a:p>
      </dgm:t>
    </dgm:pt>
    <dgm:pt modelId="{7172D672-CCA5-49FF-A768-954D98240F46}">
      <dgm:prSet phldrT="[文字]"/>
      <dgm:spPr>
        <a:solidFill>
          <a:srgbClr val="99CCFF"/>
        </a:solidFill>
      </dgm:spPr>
      <dgm:t>
        <a:bodyPr/>
        <a:lstStyle/>
        <a:p>
          <a:r>
            <a: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達人見習</a:t>
          </a:r>
        </a:p>
      </dgm:t>
    </dgm:pt>
    <dgm:pt modelId="{3813127A-E028-4879-8366-396F340DD9B9}" type="parTrans" cxnId="{C6ED234C-6EE5-4594-AB2D-A1510050D448}">
      <dgm:prSet/>
      <dgm:spPr/>
      <dgm:t>
        <a:bodyPr/>
        <a:lstStyle/>
        <a:p>
          <a:endParaRPr lang="zh-TW" altLang="en-US"/>
        </a:p>
      </dgm:t>
    </dgm:pt>
    <dgm:pt modelId="{039D3E2E-2A99-472D-B0E9-4E38A2A25076}" type="sibTrans" cxnId="{C6ED234C-6EE5-4594-AB2D-A1510050D448}">
      <dgm:prSet/>
      <dgm:spPr/>
      <dgm:t>
        <a:bodyPr/>
        <a:lstStyle/>
        <a:p>
          <a:endParaRPr lang="zh-TW" altLang="en-US"/>
        </a:p>
      </dgm:t>
    </dgm:pt>
    <dgm:pt modelId="{55ED2157-5BF8-486A-8540-286651DEBABA}">
      <dgm:prSet phldrT="[文字]"/>
      <dgm:spPr>
        <a:solidFill>
          <a:srgbClr val="FFCCCC"/>
        </a:solidFill>
      </dgm:spPr>
      <dgm:t>
        <a:bodyPr/>
        <a:lstStyle/>
        <a:p>
          <a:r>
            <a: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創業見習</a:t>
          </a:r>
        </a:p>
      </dgm:t>
    </dgm:pt>
    <dgm:pt modelId="{01342CB6-E659-4674-901A-386709801D6D}" type="parTrans" cxnId="{5CA3FDEA-C0A9-4D8E-B015-75F51A398CAD}">
      <dgm:prSet/>
      <dgm:spPr/>
      <dgm:t>
        <a:bodyPr/>
        <a:lstStyle/>
        <a:p>
          <a:endParaRPr lang="zh-TW" altLang="en-US"/>
        </a:p>
      </dgm:t>
    </dgm:pt>
    <dgm:pt modelId="{B5DC5490-9818-477A-BC52-257F840085EE}" type="sibTrans" cxnId="{5CA3FDEA-C0A9-4D8E-B015-75F51A398CAD}">
      <dgm:prSet/>
      <dgm:spPr/>
      <dgm:t>
        <a:bodyPr/>
        <a:lstStyle/>
        <a:p>
          <a:endParaRPr lang="zh-TW" altLang="en-US"/>
        </a:p>
      </dgm:t>
    </dgm:pt>
    <dgm:pt modelId="{EF643BB8-BDC3-45AA-92D9-00E6284DD95E}">
      <dgm:prSet phldrT="[文字]"/>
      <dgm:spPr>
        <a:solidFill>
          <a:srgbClr val="CCCCFF"/>
        </a:solidFill>
      </dgm:spPr>
      <dgm:t>
        <a:bodyPr/>
        <a:lstStyle/>
        <a:p>
          <a:r>
            <a: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gm:t>
    </dgm:pt>
    <dgm:pt modelId="{C840340A-538C-4501-9096-7150B31F77F2}" type="parTrans" cxnId="{0D175D3A-ADBF-4BA3-9481-3B648F74937C}">
      <dgm:prSet/>
      <dgm:spPr/>
      <dgm:t>
        <a:bodyPr/>
        <a:lstStyle/>
        <a:p>
          <a:endParaRPr lang="zh-TW" altLang="en-US"/>
        </a:p>
      </dgm:t>
    </dgm:pt>
    <dgm:pt modelId="{321F32DC-47F0-4A54-B072-B16333D83A53}" type="sibTrans" cxnId="{0D175D3A-ADBF-4BA3-9481-3B648F74937C}">
      <dgm:prSet/>
      <dgm:spPr/>
      <dgm:t>
        <a:bodyPr/>
        <a:lstStyle/>
        <a:p>
          <a:endParaRPr lang="zh-TW" altLang="en-US"/>
        </a:p>
      </dgm:t>
    </dgm:pt>
    <dgm:pt modelId="{89D454DE-A80D-4F66-9621-E3C6E98A6958}" type="pres">
      <dgm:prSet presAssocID="{BA762D2F-6C0A-47FA-8CB3-23B0C6B4FD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0826A6C-AC27-480B-8B0E-1609C8539D6A}" type="pres">
      <dgm:prSet presAssocID="{3CAB6518-EA9C-4582-9FD8-34B22BF6A3D0}" presName="node" presStyleLbl="node1" presStyleIdx="0" presStyleCnt="5" custLinFactNeighborX="7169" custLinFactNeighborY="553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A566ED-FEC7-4927-B548-52D09C96AD39}" type="pres">
      <dgm:prSet presAssocID="{FEE68B99-1566-42C3-853D-EBF60E8E154C}" presName="sibTrans" presStyleCnt="0"/>
      <dgm:spPr/>
    </dgm:pt>
    <dgm:pt modelId="{41B916C8-4CC1-4B6F-9C34-2D3000001799}" type="pres">
      <dgm:prSet presAssocID="{592FD0C1-8A95-4222-B038-226FBDB883BE}" presName="node" presStyleLbl="node1" presStyleIdx="1" presStyleCnt="5" custLinFactNeighborX="1372" custLinFactNeighborY="-524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C983B8-5193-4532-81FA-CCE3941F32B1}" type="pres">
      <dgm:prSet presAssocID="{FCEBB47F-139A-4E9F-9DC1-1D70EBDEAEF8}" presName="sibTrans" presStyleCnt="0"/>
      <dgm:spPr/>
    </dgm:pt>
    <dgm:pt modelId="{541EDA5B-1694-47C1-8C9F-02198353A0D0}" type="pres">
      <dgm:prSet presAssocID="{7172D672-CCA5-49FF-A768-954D98240F46}" presName="node" presStyleLbl="node1" presStyleIdx="2" presStyleCnt="5" custLinFactNeighborX="-7106" custLinFactNeighborY="543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2E177B-31CF-4F6A-A452-1E6E01C2DE5B}" type="pres">
      <dgm:prSet presAssocID="{039D3E2E-2A99-472D-B0E9-4E38A2A25076}" presName="sibTrans" presStyleCnt="0"/>
      <dgm:spPr/>
    </dgm:pt>
    <dgm:pt modelId="{08A7396E-A2FD-4E5F-A728-FCA96F378FE8}" type="pres">
      <dgm:prSet presAssocID="{55ED2157-5BF8-486A-8540-286651DEBABA}" presName="node" presStyleLbl="node1" presStyleIdx="3" presStyleCnt="5" custLinFactNeighborX="-10278" custLinFactNeighborY="437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001CD3-82BB-4D0F-ADAB-228251298B8C}" type="pres">
      <dgm:prSet presAssocID="{B5DC5490-9818-477A-BC52-257F840085EE}" presName="sibTrans" presStyleCnt="0"/>
      <dgm:spPr/>
    </dgm:pt>
    <dgm:pt modelId="{4183A31D-A67F-4B8F-AB60-10203D5944FD}" type="pres">
      <dgm:prSet presAssocID="{EF643BB8-BDC3-45AA-92D9-00E6284DD95E}" presName="node" presStyleLbl="node1" presStyleIdx="4" presStyleCnt="5" custLinFactNeighborX="20987" custLinFactNeighborY="427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F05AF8-5508-47E8-A4E3-AD8E2DB3CA99}" srcId="{BA762D2F-6C0A-47FA-8CB3-23B0C6B4FD64}" destId="{592FD0C1-8A95-4222-B038-226FBDB883BE}" srcOrd="1" destOrd="0" parTransId="{8BAF2ED6-ECEC-43F6-AF5E-36CD5AEDB71B}" sibTransId="{FCEBB47F-139A-4E9F-9DC1-1D70EBDEAEF8}"/>
    <dgm:cxn modelId="{19D66CD1-76C3-47E8-BB12-5D7AB848F91E}" type="presOf" srcId="{55ED2157-5BF8-486A-8540-286651DEBABA}" destId="{08A7396E-A2FD-4E5F-A728-FCA96F378FE8}" srcOrd="0" destOrd="0" presId="urn:microsoft.com/office/officeart/2005/8/layout/default"/>
    <dgm:cxn modelId="{D02CBD6B-FF14-4328-949D-A136008E39A9}" type="presOf" srcId="{3CAB6518-EA9C-4582-9FD8-34B22BF6A3D0}" destId="{D0826A6C-AC27-480B-8B0E-1609C8539D6A}" srcOrd="0" destOrd="0" presId="urn:microsoft.com/office/officeart/2005/8/layout/default"/>
    <dgm:cxn modelId="{10B5C46C-39CD-4F3E-B9B8-C811BC6F9B06}" type="presOf" srcId="{EF643BB8-BDC3-45AA-92D9-00E6284DD95E}" destId="{4183A31D-A67F-4B8F-AB60-10203D5944FD}" srcOrd="0" destOrd="0" presId="urn:microsoft.com/office/officeart/2005/8/layout/default"/>
    <dgm:cxn modelId="{C6ED234C-6EE5-4594-AB2D-A1510050D448}" srcId="{BA762D2F-6C0A-47FA-8CB3-23B0C6B4FD64}" destId="{7172D672-CCA5-49FF-A768-954D98240F46}" srcOrd="2" destOrd="0" parTransId="{3813127A-E028-4879-8366-396F340DD9B9}" sibTransId="{039D3E2E-2A99-472D-B0E9-4E38A2A25076}"/>
    <dgm:cxn modelId="{54555E96-97F2-4A33-818D-86EE4365BD72}" type="presOf" srcId="{592FD0C1-8A95-4222-B038-226FBDB883BE}" destId="{41B916C8-4CC1-4B6F-9C34-2D3000001799}" srcOrd="0" destOrd="0" presId="urn:microsoft.com/office/officeart/2005/8/layout/default"/>
    <dgm:cxn modelId="{A22B90EC-16C3-4CE1-911B-AF90934E00CA}" type="presOf" srcId="{BA762D2F-6C0A-47FA-8CB3-23B0C6B4FD64}" destId="{89D454DE-A80D-4F66-9621-E3C6E98A6958}" srcOrd="0" destOrd="0" presId="urn:microsoft.com/office/officeart/2005/8/layout/default"/>
    <dgm:cxn modelId="{5CA3FDEA-C0A9-4D8E-B015-75F51A398CAD}" srcId="{BA762D2F-6C0A-47FA-8CB3-23B0C6B4FD64}" destId="{55ED2157-5BF8-486A-8540-286651DEBABA}" srcOrd="3" destOrd="0" parTransId="{01342CB6-E659-4674-901A-386709801D6D}" sibTransId="{B5DC5490-9818-477A-BC52-257F840085EE}"/>
    <dgm:cxn modelId="{0D175D3A-ADBF-4BA3-9481-3B648F74937C}" srcId="{BA762D2F-6C0A-47FA-8CB3-23B0C6B4FD64}" destId="{EF643BB8-BDC3-45AA-92D9-00E6284DD95E}" srcOrd="4" destOrd="0" parTransId="{C840340A-538C-4501-9096-7150B31F77F2}" sibTransId="{321F32DC-47F0-4A54-B072-B16333D83A53}"/>
    <dgm:cxn modelId="{04081959-09FB-4B57-A314-3CCDF18AC253}" type="presOf" srcId="{7172D672-CCA5-49FF-A768-954D98240F46}" destId="{541EDA5B-1694-47C1-8C9F-02198353A0D0}" srcOrd="0" destOrd="0" presId="urn:microsoft.com/office/officeart/2005/8/layout/default"/>
    <dgm:cxn modelId="{7E115DB3-0F50-4869-B032-17C9FDD9AAC0}" srcId="{BA762D2F-6C0A-47FA-8CB3-23B0C6B4FD64}" destId="{3CAB6518-EA9C-4582-9FD8-34B22BF6A3D0}" srcOrd="0" destOrd="0" parTransId="{48EE94B7-790C-4E2E-B8BE-FC397C0E0C04}" sibTransId="{FEE68B99-1566-42C3-853D-EBF60E8E154C}"/>
    <dgm:cxn modelId="{D001965B-D3DD-4FBA-95CC-40A766CD9BBD}" type="presParOf" srcId="{89D454DE-A80D-4F66-9621-E3C6E98A6958}" destId="{D0826A6C-AC27-480B-8B0E-1609C8539D6A}" srcOrd="0" destOrd="0" presId="urn:microsoft.com/office/officeart/2005/8/layout/default"/>
    <dgm:cxn modelId="{FED263FC-73B3-4CF5-80B1-CA5766839193}" type="presParOf" srcId="{89D454DE-A80D-4F66-9621-E3C6E98A6958}" destId="{93A566ED-FEC7-4927-B548-52D09C96AD39}" srcOrd="1" destOrd="0" presId="urn:microsoft.com/office/officeart/2005/8/layout/default"/>
    <dgm:cxn modelId="{159F447E-C318-4464-9150-31FFA5240093}" type="presParOf" srcId="{89D454DE-A80D-4F66-9621-E3C6E98A6958}" destId="{41B916C8-4CC1-4B6F-9C34-2D3000001799}" srcOrd="2" destOrd="0" presId="urn:microsoft.com/office/officeart/2005/8/layout/default"/>
    <dgm:cxn modelId="{75F0E400-9A1C-4BD2-8F1A-41F4352097B2}" type="presParOf" srcId="{89D454DE-A80D-4F66-9621-E3C6E98A6958}" destId="{98C983B8-5193-4532-81FA-CCE3941F32B1}" srcOrd="3" destOrd="0" presId="urn:microsoft.com/office/officeart/2005/8/layout/default"/>
    <dgm:cxn modelId="{42B84AF3-1F04-4687-BFB0-D2E2B8B01CF7}" type="presParOf" srcId="{89D454DE-A80D-4F66-9621-E3C6E98A6958}" destId="{541EDA5B-1694-47C1-8C9F-02198353A0D0}" srcOrd="4" destOrd="0" presId="urn:microsoft.com/office/officeart/2005/8/layout/default"/>
    <dgm:cxn modelId="{07804F94-DDBB-488D-9237-89ED29D71BB0}" type="presParOf" srcId="{89D454DE-A80D-4F66-9621-E3C6E98A6958}" destId="{AB2E177B-31CF-4F6A-A452-1E6E01C2DE5B}" srcOrd="5" destOrd="0" presId="urn:microsoft.com/office/officeart/2005/8/layout/default"/>
    <dgm:cxn modelId="{08AD9B59-B2D0-49C0-BEB8-31302D22470F}" type="presParOf" srcId="{89D454DE-A80D-4F66-9621-E3C6E98A6958}" destId="{08A7396E-A2FD-4E5F-A728-FCA96F378FE8}" srcOrd="6" destOrd="0" presId="urn:microsoft.com/office/officeart/2005/8/layout/default"/>
    <dgm:cxn modelId="{56FAAD17-0786-44A5-A101-156502C9E2E3}" type="presParOf" srcId="{89D454DE-A80D-4F66-9621-E3C6E98A6958}" destId="{54001CD3-82BB-4D0F-ADAB-228251298B8C}" srcOrd="7" destOrd="0" presId="urn:microsoft.com/office/officeart/2005/8/layout/default"/>
    <dgm:cxn modelId="{3DC629D6-D410-43DA-AD5D-4C24A7888F4C}" type="presParOf" srcId="{89D454DE-A80D-4F66-9621-E3C6E98A6958}" destId="{4183A31D-A67F-4B8F-AB60-10203D5944F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ECB02E-2FD1-4087-A7EE-0F9C169DB8E0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4A1247B-63D7-4AD8-9FA2-9A35064BB096}">
      <dgm:prSet phldrT="[文字]"/>
      <dgm:spPr>
        <a:solidFill>
          <a:srgbClr val="92D050"/>
        </a:solidFill>
        <a:effectLst>
          <a:outerShdw blurRad="50800" dist="50800" dir="5400000" algn="ctr" rotWithShape="0">
            <a:schemeClr val="accent1">
              <a:lumMod val="20000"/>
              <a:lumOff val="80000"/>
            </a:schemeClr>
          </a:outerShdw>
        </a:effectLst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申請資格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7EB587-740E-44E9-9BF3-B3D34408F91B}" type="parTrans" cxnId="{F84C0240-D4C4-45B1-896F-EF264EF011BC}">
      <dgm:prSet/>
      <dgm:spPr/>
      <dgm:t>
        <a:bodyPr/>
        <a:lstStyle/>
        <a:p>
          <a:endParaRPr lang="zh-TW" altLang="en-US"/>
        </a:p>
      </dgm:t>
    </dgm:pt>
    <dgm:pt modelId="{2E156AD2-BF73-42A7-8173-03A79658B004}" type="sibTrans" cxnId="{F84C0240-D4C4-45B1-896F-EF264EF011BC}">
      <dgm:prSet/>
      <dgm:spPr/>
      <dgm:t>
        <a:bodyPr/>
        <a:lstStyle/>
        <a:p>
          <a:endParaRPr lang="zh-TW" altLang="en-US"/>
        </a:p>
      </dgm:t>
    </dgm:pt>
    <dgm:pt modelId="{DB48A3F0-F15E-4A86-A096-B9A8E958EAD3}">
      <dgm:prSet phldrT="[文字]"/>
      <dgm:spPr>
        <a:solidFill>
          <a:srgbClr val="CCFF99">
            <a:alpha val="90000"/>
          </a:srgbClr>
        </a:solidFill>
      </dgm:spPr>
      <dgm:t>
        <a:bodyPr/>
        <a:lstStyle/>
        <a:p>
          <a:pPr algn="just">
            <a:lnSpc>
              <a:spcPts val="2800"/>
            </a:lnSpc>
          </a:pP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當年度高級中等學校應屆畢業生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5A02DF-011F-4365-836C-8A7541E67539}" type="parTrans" cxnId="{C3B45DFC-8299-45DD-BA4C-AD80C5A82729}">
      <dgm:prSet/>
      <dgm:spPr/>
      <dgm:t>
        <a:bodyPr/>
        <a:lstStyle/>
        <a:p>
          <a:endParaRPr lang="zh-TW" altLang="en-US"/>
        </a:p>
      </dgm:t>
    </dgm:pt>
    <dgm:pt modelId="{6CF3C4A2-DBC7-4FFE-82FD-C7CE51C6F7AD}" type="sibTrans" cxnId="{C3B45DFC-8299-45DD-BA4C-AD80C5A82729}">
      <dgm:prSet/>
      <dgm:spPr/>
      <dgm:t>
        <a:bodyPr/>
        <a:lstStyle/>
        <a:p>
          <a:endParaRPr lang="zh-TW" altLang="en-US"/>
        </a:p>
      </dgm:t>
    </dgm:pt>
    <dgm:pt modelId="{14BD94CF-5B9E-4A26-B126-DD5337BDAB45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申請方式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1BDEBE-EEFD-41FB-8621-37205F1D5347}" type="parTrans" cxnId="{00705049-B865-49C6-A481-F161F491494A}">
      <dgm:prSet/>
      <dgm:spPr/>
      <dgm:t>
        <a:bodyPr/>
        <a:lstStyle/>
        <a:p>
          <a:endParaRPr lang="zh-TW" altLang="en-US"/>
        </a:p>
      </dgm:t>
    </dgm:pt>
    <dgm:pt modelId="{760C1486-2DDC-43DF-8CB7-69ED4F33EC60}" type="sibTrans" cxnId="{00705049-B865-49C6-A481-F161F491494A}">
      <dgm:prSet/>
      <dgm:spPr/>
      <dgm:t>
        <a:bodyPr/>
        <a:lstStyle/>
        <a:p>
          <a:endParaRPr lang="zh-TW" altLang="en-US"/>
        </a:p>
      </dgm:t>
    </dgm:pt>
    <dgm:pt modelId="{F0879073-4AC1-4211-B53B-796B9B220E19}">
      <dgm:prSet phldrT="[文字]"/>
      <dgm:spPr/>
      <dgm:t>
        <a:bodyPr/>
        <a:lstStyle/>
        <a:p>
          <a:pPr algn="just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備妥申請資料並上傳至「青年教育與就業儲蓄帳戶方案」填報系統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C4F5CC-2E9B-44EB-939C-E851747D7263}" type="parTrans" cxnId="{C72AF75E-DA61-4612-986C-6D310E90055F}">
      <dgm:prSet/>
      <dgm:spPr/>
      <dgm:t>
        <a:bodyPr/>
        <a:lstStyle/>
        <a:p>
          <a:endParaRPr lang="zh-TW" altLang="en-US"/>
        </a:p>
      </dgm:t>
    </dgm:pt>
    <dgm:pt modelId="{B5301378-8DEA-45B1-91F2-03973CB4A7FA}" type="sibTrans" cxnId="{C72AF75E-DA61-4612-986C-6D310E90055F}">
      <dgm:prSet/>
      <dgm:spPr/>
      <dgm:t>
        <a:bodyPr/>
        <a:lstStyle/>
        <a:p>
          <a:endParaRPr lang="zh-TW" altLang="en-US"/>
        </a:p>
      </dgm:t>
    </dgm:pt>
    <dgm:pt modelId="{D53811E4-E30F-4F86-A96E-2C16DE31FB85}">
      <dgm:prSet phldrT="[文字]"/>
      <dgm:spPr>
        <a:solidFill>
          <a:srgbClr val="CCCCFF"/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申請資料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BD74A-F26A-42C5-B9F7-A58714C29A17}" type="parTrans" cxnId="{075E4DEC-4605-4F34-9791-1930A975A911}">
      <dgm:prSet/>
      <dgm:spPr/>
      <dgm:t>
        <a:bodyPr/>
        <a:lstStyle/>
        <a:p>
          <a:endParaRPr lang="zh-TW" altLang="en-US"/>
        </a:p>
      </dgm:t>
    </dgm:pt>
    <dgm:pt modelId="{F6AA0B0B-3138-4FD1-95A1-F56A467E4E80}" type="sibTrans" cxnId="{075E4DEC-4605-4F34-9791-1930A975A911}">
      <dgm:prSet/>
      <dgm:spPr/>
      <dgm:t>
        <a:bodyPr/>
        <a:lstStyle/>
        <a:p>
          <a:endParaRPr lang="zh-TW" altLang="en-US"/>
        </a:p>
      </dgm:t>
    </dgm:pt>
    <dgm:pt modelId="{F9CF4137-865A-4D9C-A222-D80C6CBAED3D}">
      <dgm:prSet/>
      <dgm:spPr>
        <a:solidFill>
          <a:srgbClr val="CCECFF">
            <a:alpha val="90000"/>
          </a:srgbClr>
        </a:solidFill>
      </dgm:spPr>
      <dgm:t>
        <a:bodyPr/>
        <a:lstStyle/>
        <a:p>
          <a:pPr algn="just">
            <a:lnSpc>
              <a:spcPts val="2800"/>
            </a:lnSpc>
          </a:pP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申請書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含基本資料表、自傳與動機、學習及國際體驗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想參與的體驗學習類型、體驗學習企劃內容）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7E3451-E38D-4E6B-9B97-AFC917C95209}" type="parTrans" cxnId="{4E5C141B-C846-4AFF-8E94-4D93CDD3742F}">
      <dgm:prSet/>
      <dgm:spPr/>
      <dgm:t>
        <a:bodyPr/>
        <a:lstStyle/>
        <a:p>
          <a:endParaRPr lang="zh-TW" altLang="en-US"/>
        </a:p>
      </dgm:t>
    </dgm:pt>
    <dgm:pt modelId="{C19AF649-C482-4F2C-8923-B08BFA2C3686}" type="sibTrans" cxnId="{4E5C141B-C846-4AFF-8E94-4D93CDD3742F}">
      <dgm:prSet/>
      <dgm:spPr/>
      <dgm:t>
        <a:bodyPr/>
        <a:lstStyle/>
        <a:p>
          <a:endParaRPr lang="zh-TW" altLang="en-US"/>
        </a:p>
      </dgm:t>
    </dgm:pt>
    <dgm:pt modelId="{85A45B74-6628-41ED-A47E-7EF653CEA838}">
      <dgm:prSet phldrT="[文字]"/>
      <dgm:spPr>
        <a:solidFill>
          <a:srgbClr val="CCFF99">
            <a:alpha val="90000"/>
          </a:srgbClr>
        </a:solidFill>
      </dgm:spPr>
      <dgm:t>
        <a:bodyPr/>
        <a:lstStyle/>
        <a:p>
          <a:pPr algn="just">
            <a:lnSpc>
              <a:spcPts val="2800"/>
            </a:lnSpc>
          </a:pPr>
          <a:r>
            <a:rPr lang="zh-TW" alt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不包含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：參與產學攜手合作計畫、雙軌訓練旗艦計畫、產學訓合作訓練者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EC1B9F-89BB-41F5-B837-B646EB12537A}" type="parTrans" cxnId="{4AA9BBC8-B9A7-46A2-BF3A-4C94946406F8}">
      <dgm:prSet/>
      <dgm:spPr/>
      <dgm:t>
        <a:bodyPr/>
        <a:lstStyle/>
        <a:p>
          <a:endParaRPr lang="zh-TW" altLang="en-US"/>
        </a:p>
      </dgm:t>
    </dgm:pt>
    <dgm:pt modelId="{7A29B2F4-7B93-4A9D-A8B8-69FBD3C0F20C}" type="sibTrans" cxnId="{4AA9BBC8-B9A7-46A2-BF3A-4C94946406F8}">
      <dgm:prSet/>
      <dgm:spPr/>
      <dgm:t>
        <a:bodyPr/>
        <a:lstStyle/>
        <a:p>
          <a:endParaRPr lang="zh-TW" altLang="en-US"/>
        </a:p>
      </dgm:t>
    </dgm:pt>
    <dgm:pt modelId="{FF3B7E58-6C7D-415C-B5E7-44089859CF2C}">
      <dgm:prSet/>
      <dgm:spPr>
        <a:solidFill>
          <a:srgbClr val="CCECFF">
            <a:alpha val="90000"/>
          </a:srgbClr>
        </a:solidFill>
      </dgm:spPr>
      <dgm:t>
        <a:bodyPr/>
        <a:lstStyle/>
        <a:p>
          <a:pPr algn="just">
            <a:lnSpc>
              <a:spcPts val="2800"/>
            </a:lnSpc>
          </a:pP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簽署方案共同注意事項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CF1A87-92C4-4FF1-A763-7310BB16C7BC}" type="parTrans" cxnId="{AA3CDEAD-0CB7-4BDD-A35C-60BBF5D996FD}">
      <dgm:prSet/>
      <dgm:spPr/>
      <dgm:t>
        <a:bodyPr/>
        <a:lstStyle/>
        <a:p>
          <a:endParaRPr lang="zh-TW" altLang="en-US"/>
        </a:p>
      </dgm:t>
    </dgm:pt>
    <dgm:pt modelId="{3F0A6555-6D98-4D54-9B1B-F36D0FB2E6F8}" type="sibTrans" cxnId="{AA3CDEAD-0CB7-4BDD-A35C-60BBF5D996FD}">
      <dgm:prSet/>
      <dgm:spPr/>
      <dgm:t>
        <a:bodyPr/>
        <a:lstStyle/>
        <a:p>
          <a:endParaRPr lang="zh-TW" altLang="en-US"/>
        </a:p>
      </dgm:t>
    </dgm:pt>
    <dgm:pt modelId="{AC103BF4-AB30-4053-9891-7508C40B5A5B}" type="pres">
      <dgm:prSet presAssocID="{CEECB02E-2FD1-4087-A7EE-0F9C169DB8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C46FF18-1027-4E63-91FF-EA639238FB10}" type="pres">
      <dgm:prSet presAssocID="{84A1247B-63D7-4AD8-9FA2-9A35064BB096}" presName="composite" presStyleCnt="0"/>
      <dgm:spPr/>
    </dgm:pt>
    <dgm:pt modelId="{EAB9AD4C-97D2-4482-AAA3-58A35639E898}" type="pres">
      <dgm:prSet presAssocID="{84A1247B-63D7-4AD8-9FA2-9A35064BB09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6DBDD4-9294-4381-B4CA-0F641A76B740}" type="pres">
      <dgm:prSet presAssocID="{84A1247B-63D7-4AD8-9FA2-9A35064BB09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94A528-5CA2-49EB-A92B-42F510C687AD}" type="pres">
      <dgm:prSet presAssocID="{2E156AD2-BF73-42A7-8173-03A79658B004}" presName="space" presStyleCnt="0"/>
      <dgm:spPr/>
    </dgm:pt>
    <dgm:pt modelId="{04293D14-7CB9-430C-856A-35E36AA1A95E}" type="pres">
      <dgm:prSet presAssocID="{14BD94CF-5B9E-4A26-B126-DD5337BDAB45}" presName="composite" presStyleCnt="0"/>
      <dgm:spPr/>
    </dgm:pt>
    <dgm:pt modelId="{7BAD7E49-D8E3-4E1E-99EB-8E0F6E422233}" type="pres">
      <dgm:prSet presAssocID="{14BD94CF-5B9E-4A26-B126-DD5337BDAB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BB3A19-07A7-4D44-B7B9-D6951BFC7E82}" type="pres">
      <dgm:prSet presAssocID="{14BD94CF-5B9E-4A26-B126-DD5337BDAB4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F8300E-5EBE-44CF-9FDE-8ABB5706709E}" type="pres">
      <dgm:prSet presAssocID="{760C1486-2DDC-43DF-8CB7-69ED4F33EC60}" presName="space" presStyleCnt="0"/>
      <dgm:spPr/>
    </dgm:pt>
    <dgm:pt modelId="{E1DD54E8-4A4A-49AD-9327-917B20DFE923}" type="pres">
      <dgm:prSet presAssocID="{D53811E4-E30F-4F86-A96E-2C16DE31FB85}" presName="composite" presStyleCnt="0"/>
      <dgm:spPr/>
    </dgm:pt>
    <dgm:pt modelId="{94656A88-2E39-4756-B575-F3DE51F6CADF}" type="pres">
      <dgm:prSet presAssocID="{D53811E4-E30F-4F86-A96E-2C16DE31FB8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E5BBD-050E-45DC-882F-048B5B87B9CA}" type="pres">
      <dgm:prSet presAssocID="{D53811E4-E30F-4F86-A96E-2C16DE31FB8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B45DFC-8299-45DD-BA4C-AD80C5A82729}" srcId="{84A1247B-63D7-4AD8-9FA2-9A35064BB096}" destId="{DB48A3F0-F15E-4A86-A096-B9A8E958EAD3}" srcOrd="0" destOrd="0" parTransId="{0C5A02DF-011F-4365-836C-8A7541E67539}" sibTransId="{6CF3C4A2-DBC7-4FFE-82FD-C7CE51C6F7AD}"/>
    <dgm:cxn modelId="{E7AF0C3A-D595-44AA-85CA-6E897BE7451D}" type="presOf" srcId="{F9CF4137-865A-4D9C-A222-D80C6CBAED3D}" destId="{552E5BBD-050E-45DC-882F-048B5B87B9CA}" srcOrd="0" destOrd="0" presId="urn:microsoft.com/office/officeart/2005/8/layout/hList1"/>
    <dgm:cxn modelId="{F84C0240-D4C4-45B1-896F-EF264EF011BC}" srcId="{CEECB02E-2FD1-4087-A7EE-0F9C169DB8E0}" destId="{84A1247B-63D7-4AD8-9FA2-9A35064BB096}" srcOrd="0" destOrd="0" parTransId="{F17EB587-740E-44E9-9BF3-B3D34408F91B}" sibTransId="{2E156AD2-BF73-42A7-8173-03A79658B004}"/>
    <dgm:cxn modelId="{075E4DEC-4605-4F34-9791-1930A975A911}" srcId="{CEECB02E-2FD1-4087-A7EE-0F9C169DB8E0}" destId="{D53811E4-E30F-4F86-A96E-2C16DE31FB85}" srcOrd="2" destOrd="0" parTransId="{64DBD74A-F26A-42C5-B9F7-A58714C29A17}" sibTransId="{F6AA0B0B-3138-4FD1-95A1-F56A467E4E80}"/>
    <dgm:cxn modelId="{C2DBDE93-D47C-4A70-ACF5-03108F0DCA2E}" type="presOf" srcId="{FF3B7E58-6C7D-415C-B5E7-44089859CF2C}" destId="{552E5BBD-050E-45DC-882F-048B5B87B9CA}" srcOrd="0" destOrd="1" presId="urn:microsoft.com/office/officeart/2005/8/layout/hList1"/>
    <dgm:cxn modelId="{00705049-B865-49C6-A481-F161F491494A}" srcId="{CEECB02E-2FD1-4087-A7EE-0F9C169DB8E0}" destId="{14BD94CF-5B9E-4A26-B126-DD5337BDAB45}" srcOrd="1" destOrd="0" parTransId="{8C1BDEBE-EEFD-41FB-8621-37205F1D5347}" sibTransId="{760C1486-2DDC-43DF-8CB7-69ED4F33EC60}"/>
    <dgm:cxn modelId="{F3EAF5E5-4754-424A-AE7C-6CFA425ABB6A}" type="presOf" srcId="{CEECB02E-2FD1-4087-A7EE-0F9C169DB8E0}" destId="{AC103BF4-AB30-4053-9891-7508C40B5A5B}" srcOrd="0" destOrd="0" presId="urn:microsoft.com/office/officeart/2005/8/layout/hList1"/>
    <dgm:cxn modelId="{C72AF75E-DA61-4612-986C-6D310E90055F}" srcId="{14BD94CF-5B9E-4A26-B126-DD5337BDAB45}" destId="{F0879073-4AC1-4211-B53B-796B9B220E19}" srcOrd="0" destOrd="0" parTransId="{E6C4F5CC-2E9B-44EB-939C-E851747D7263}" sibTransId="{B5301378-8DEA-45B1-91F2-03973CB4A7FA}"/>
    <dgm:cxn modelId="{360FEB8B-A5FF-49F5-9BCF-83F582967BE6}" type="presOf" srcId="{85A45B74-6628-41ED-A47E-7EF653CEA838}" destId="{0E6DBDD4-9294-4381-B4CA-0F641A76B740}" srcOrd="0" destOrd="1" presId="urn:microsoft.com/office/officeart/2005/8/layout/hList1"/>
    <dgm:cxn modelId="{AA3CDEAD-0CB7-4BDD-A35C-60BBF5D996FD}" srcId="{D53811E4-E30F-4F86-A96E-2C16DE31FB85}" destId="{FF3B7E58-6C7D-415C-B5E7-44089859CF2C}" srcOrd="1" destOrd="0" parTransId="{E2CF1A87-92C4-4FF1-A763-7310BB16C7BC}" sibTransId="{3F0A6555-6D98-4D54-9B1B-F36D0FB2E6F8}"/>
    <dgm:cxn modelId="{C140ACC8-13DA-461A-937C-920F566C7A79}" type="presOf" srcId="{DB48A3F0-F15E-4A86-A096-B9A8E958EAD3}" destId="{0E6DBDD4-9294-4381-B4CA-0F641A76B740}" srcOrd="0" destOrd="0" presId="urn:microsoft.com/office/officeart/2005/8/layout/hList1"/>
    <dgm:cxn modelId="{4E5C141B-C846-4AFF-8E94-4D93CDD3742F}" srcId="{D53811E4-E30F-4F86-A96E-2C16DE31FB85}" destId="{F9CF4137-865A-4D9C-A222-D80C6CBAED3D}" srcOrd="0" destOrd="0" parTransId="{8B7E3451-E38D-4E6B-9B97-AFC917C95209}" sibTransId="{C19AF649-C482-4F2C-8923-B08BFA2C3686}"/>
    <dgm:cxn modelId="{7CF67AF7-8192-4711-B392-281BAB29DCCB}" type="presOf" srcId="{F0879073-4AC1-4211-B53B-796B9B220E19}" destId="{F4BB3A19-07A7-4D44-B7B9-D6951BFC7E82}" srcOrd="0" destOrd="0" presId="urn:microsoft.com/office/officeart/2005/8/layout/hList1"/>
    <dgm:cxn modelId="{E82035C3-2D76-4626-9E25-D68F98C21657}" type="presOf" srcId="{D53811E4-E30F-4F86-A96E-2C16DE31FB85}" destId="{94656A88-2E39-4756-B575-F3DE51F6CADF}" srcOrd="0" destOrd="0" presId="urn:microsoft.com/office/officeart/2005/8/layout/hList1"/>
    <dgm:cxn modelId="{4AA9BBC8-B9A7-46A2-BF3A-4C94946406F8}" srcId="{84A1247B-63D7-4AD8-9FA2-9A35064BB096}" destId="{85A45B74-6628-41ED-A47E-7EF653CEA838}" srcOrd="1" destOrd="0" parTransId="{F6EC1B9F-89BB-41F5-B837-B646EB12537A}" sibTransId="{7A29B2F4-7B93-4A9D-A8B8-69FBD3C0F20C}"/>
    <dgm:cxn modelId="{124E3036-243A-46D0-8EB7-E3EB30D4C5AF}" type="presOf" srcId="{84A1247B-63D7-4AD8-9FA2-9A35064BB096}" destId="{EAB9AD4C-97D2-4482-AAA3-58A35639E898}" srcOrd="0" destOrd="0" presId="urn:microsoft.com/office/officeart/2005/8/layout/hList1"/>
    <dgm:cxn modelId="{11707D42-4C8A-46D5-A36D-6CCB62AFFC22}" type="presOf" srcId="{14BD94CF-5B9E-4A26-B126-DD5337BDAB45}" destId="{7BAD7E49-D8E3-4E1E-99EB-8E0F6E422233}" srcOrd="0" destOrd="0" presId="urn:microsoft.com/office/officeart/2005/8/layout/hList1"/>
    <dgm:cxn modelId="{1A26B7E1-4D19-4AFB-A90A-2C141EDBAF48}" type="presParOf" srcId="{AC103BF4-AB30-4053-9891-7508C40B5A5B}" destId="{DC46FF18-1027-4E63-91FF-EA639238FB10}" srcOrd="0" destOrd="0" presId="urn:microsoft.com/office/officeart/2005/8/layout/hList1"/>
    <dgm:cxn modelId="{68D0A367-2CB6-4F2C-81B0-D1652F674A2E}" type="presParOf" srcId="{DC46FF18-1027-4E63-91FF-EA639238FB10}" destId="{EAB9AD4C-97D2-4482-AAA3-58A35639E898}" srcOrd="0" destOrd="0" presId="urn:microsoft.com/office/officeart/2005/8/layout/hList1"/>
    <dgm:cxn modelId="{9BE1D297-D9CB-4615-9B2F-A1B7332EC857}" type="presParOf" srcId="{DC46FF18-1027-4E63-91FF-EA639238FB10}" destId="{0E6DBDD4-9294-4381-B4CA-0F641A76B740}" srcOrd="1" destOrd="0" presId="urn:microsoft.com/office/officeart/2005/8/layout/hList1"/>
    <dgm:cxn modelId="{DC1DD424-D2D1-4E8A-8B2B-BEF1AE284882}" type="presParOf" srcId="{AC103BF4-AB30-4053-9891-7508C40B5A5B}" destId="{0294A528-5CA2-49EB-A92B-42F510C687AD}" srcOrd="1" destOrd="0" presId="urn:microsoft.com/office/officeart/2005/8/layout/hList1"/>
    <dgm:cxn modelId="{5D5771B5-BB22-4139-B9ED-F14397B21DE6}" type="presParOf" srcId="{AC103BF4-AB30-4053-9891-7508C40B5A5B}" destId="{04293D14-7CB9-430C-856A-35E36AA1A95E}" srcOrd="2" destOrd="0" presId="urn:microsoft.com/office/officeart/2005/8/layout/hList1"/>
    <dgm:cxn modelId="{1416766F-D356-41E7-8E50-8A9620D226B7}" type="presParOf" srcId="{04293D14-7CB9-430C-856A-35E36AA1A95E}" destId="{7BAD7E49-D8E3-4E1E-99EB-8E0F6E422233}" srcOrd="0" destOrd="0" presId="urn:microsoft.com/office/officeart/2005/8/layout/hList1"/>
    <dgm:cxn modelId="{7C85654C-4E97-4A88-9BDF-940FA57FD287}" type="presParOf" srcId="{04293D14-7CB9-430C-856A-35E36AA1A95E}" destId="{F4BB3A19-07A7-4D44-B7B9-D6951BFC7E82}" srcOrd="1" destOrd="0" presId="urn:microsoft.com/office/officeart/2005/8/layout/hList1"/>
    <dgm:cxn modelId="{584825D4-C7D8-4498-9A32-E1D0618A3D8C}" type="presParOf" srcId="{AC103BF4-AB30-4053-9891-7508C40B5A5B}" destId="{6EF8300E-5EBE-44CF-9FDE-8ABB5706709E}" srcOrd="3" destOrd="0" presId="urn:microsoft.com/office/officeart/2005/8/layout/hList1"/>
    <dgm:cxn modelId="{AC7C355D-1459-4CD6-A5A4-6948DCD08B9B}" type="presParOf" srcId="{AC103BF4-AB30-4053-9891-7508C40B5A5B}" destId="{E1DD54E8-4A4A-49AD-9327-917B20DFE923}" srcOrd="4" destOrd="0" presId="urn:microsoft.com/office/officeart/2005/8/layout/hList1"/>
    <dgm:cxn modelId="{73F7D412-4A6B-44A2-880E-78916525F23F}" type="presParOf" srcId="{E1DD54E8-4A4A-49AD-9327-917B20DFE923}" destId="{94656A88-2E39-4756-B575-F3DE51F6CADF}" srcOrd="0" destOrd="0" presId="urn:microsoft.com/office/officeart/2005/8/layout/hList1"/>
    <dgm:cxn modelId="{DF961393-3779-47E6-AE92-C09528E71A4F}" type="presParOf" srcId="{E1DD54E8-4A4A-49AD-9327-917B20DFE923}" destId="{552E5BBD-050E-45DC-882F-048B5B87B9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ED134A-C07F-4A86-A53E-468A59E9BBB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4795C2A-4102-4BFA-889C-DCC35B1D6DFD}">
      <dgm:prSet phldrT="[文字]" custT="1"/>
      <dgm:spPr/>
      <dgm:t>
        <a:bodyPr/>
        <a:lstStyle/>
        <a:p>
          <a:r>
            <a:rPr lang="en-US" altLang="zh-TW" sz="1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WHY</a:t>
          </a:r>
          <a:r>
            <a:rPr lang="zh-TW" altLang="en-US" sz="1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寫這份企劃的緣起，發現什麼問題或機會 </a:t>
          </a:r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C9C158-77AE-4404-99DB-71F3A5E63AFE}" type="parTrans" cxnId="{3F837E57-B2F1-4B4A-BBF3-36ECDA99DB1A}">
      <dgm:prSet/>
      <dgm:spPr/>
      <dgm:t>
        <a:bodyPr/>
        <a:lstStyle/>
        <a:p>
          <a:endParaRPr lang="zh-TW" altLang="en-US"/>
        </a:p>
      </dgm:t>
    </dgm:pt>
    <dgm:pt modelId="{B0BF344C-0259-4826-8927-77170F48B106}" type="sibTrans" cxnId="{3F837E57-B2F1-4B4A-BBF3-36ECDA99DB1A}">
      <dgm:prSet/>
      <dgm:spPr/>
      <dgm:t>
        <a:bodyPr/>
        <a:lstStyle/>
        <a:p>
          <a:endParaRPr lang="zh-TW" altLang="en-US"/>
        </a:p>
      </dgm:t>
    </dgm:pt>
    <dgm:pt modelId="{1A1A4B80-8227-4421-B34F-AD9F1CEB5293}">
      <dgm:prSet phldrT="[文字]" custT="1"/>
      <dgm:spPr/>
      <dgm:t>
        <a:bodyPr/>
        <a:lstStyle/>
        <a:p>
          <a:r>
            <a:rPr lang="en-US" altLang="zh-TW" sz="1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WHAT</a:t>
          </a:r>
        </a:p>
        <a:p>
          <a:r>
            <a:rPr lang="zh-TW" altLang="en-US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企劃有哪些內容、如何把想法具體化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B3E73B-3EB0-401F-A5B6-EAF414C51B43}" type="parTrans" cxnId="{E81FBD0E-20B6-4579-8C78-1073F940D228}">
      <dgm:prSet/>
      <dgm:spPr/>
      <dgm:t>
        <a:bodyPr/>
        <a:lstStyle/>
        <a:p>
          <a:endParaRPr lang="zh-TW" altLang="en-US"/>
        </a:p>
      </dgm:t>
    </dgm:pt>
    <dgm:pt modelId="{91165343-26E0-47DF-9CE2-C51A7C727672}" type="sibTrans" cxnId="{E81FBD0E-20B6-4579-8C78-1073F940D228}">
      <dgm:prSet/>
      <dgm:spPr/>
      <dgm:t>
        <a:bodyPr/>
        <a:lstStyle/>
        <a:p>
          <a:endParaRPr lang="zh-TW" altLang="en-US"/>
        </a:p>
      </dgm:t>
    </dgm:pt>
    <dgm:pt modelId="{5218CCED-36BC-437F-ACCB-9193DF4FA483}">
      <dgm:prSet phldrT="[文字]" custT="1"/>
      <dgm:spPr>
        <a:solidFill>
          <a:srgbClr val="FFC000"/>
        </a:solidFill>
      </dgm:spPr>
      <dgm:t>
        <a:bodyPr/>
        <a:lstStyle/>
        <a:p>
          <a:pPr marL="268288" indent="-268288">
            <a:lnSpc>
              <a:spcPts val="2500"/>
            </a:lnSpc>
            <a:spcBef>
              <a:spcPts val="1200"/>
            </a:spcBef>
            <a:spcAft>
              <a:spcPts val="0"/>
            </a:spcAft>
          </a:pP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HOW</a:t>
          </a:r>
          <a:r>
            <a:rPr lang="zh-TW" altLang="en-US" sz="2000" dirty="0" smtClean="0">
              <a:solidFill>
                <a:schemeClr val="tx1"/>
              </a:solidFill>
            </a:rPr>
            <a:t>  </a:t>
          </a:r>
          <a:r>
            <a:rPr lang="zh-TW" altLang="en-US" sz="17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用甚麼方法達成目的、</a:t>
          </a:r>
          <a:endParaRPr lang="en-US" altLang="zh-TW" sz="17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68288" indent="-268288">
            <a:lnSpc>
              <a:spcPts val="25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17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具體的行動方式達成各項目標</a:t>
          </a:r>
          <a:r>
            <a:rPr lang="zh-TW" altLang="en-US" sz="1700" dirty="0" smtClean="0">
              <a:solidFill>
                <a:srgbClr val="CCFFCC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endParaRPr lang="zh-TW" altLang="en-US" sz="1700" dirty="0">
            <a:solidFill>
              <a:srgbClr val="CCFFCC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A6FAEE-BF4D-41FD-8E67-3206C93745A1}" type="parTrans" cxnId="{AF89954A-AEC6-4FF7-84CF-488C7BE4C71C}">
      <dgm:prSet/>
      <dgm:spPr/>
      <dgm:t>
        <a:bodyPr/>
        <a:lstStyle/>
        <a:p>
          <a:endParaRPr lang="zh-TW" altLang="en-US"/>
        </a:p>
      </dgm:t>
    </dgm:pt>
    <dgm:pt modelId="{9FC0DD78-18EB-47F7-AC61-BC35162D5677}" type="sibTrans" cxnId="{AF89954A-AEC6-4FF7-84CF-488C7BE4C71C}">
      <dgm:prSet/>
      <dgm:spPr/>
      <dgm:t>
        <a:bodyPr/>
        <a:lstStyle/>
        <a:p>
          <a:endParaRPr lang="zh-TW" altLang="en-US"/>
        </a:p>
      </dgm:t>
    </dgm:pt>
    <dgm:pt modelId="{ACC8E8E2-CDA3-4BC7-B049-817B1E9FC5D5}">
      <dgm:prSet phldrT="[文字]" custT="1"/>
      <dgm:spPr/>
      <dgm:t>
        <a:bodyPr/>
        <a:lstStyle/>
        <a:p>
          <a:pPr marL="0" indent="0">
            <a:spcAft>
              <a:spcPts val="0"/>
            </a:spcAft>
          </a:pPr>
          <a:r>
            <a:rPr lang="en-US" altLang="zh-TW" sz="1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WHO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企劃執行過程和哪些人有關聯</a:t>
          </a:r>
          <a:endParaRPr lang="en-US" altLang="zh-TW" sz="16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en-US" altLang="zh-TW" sz="1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WHERE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將會在哪些地點執行企劃</a:t>
          </a:r>
          <a:endParaRPr lang="en-US" altLang="zh-TW" sz="16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en-US" altLang="zh-TW" sz="1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WHEN</a:t>
          </a:r>
          <a:r>
            <a:rPr lang="zh-TW" altLang="en-US" sz="16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毎個階段的期程</a:t>
          </a:r>
          <a:endParaRPr lang="zh-TW" altLang="en-US" sz="1300" dirty="0"/>
        </a:p>
      </dgm:t>
    </dgm:pt>
    <dgm:pt modelId="{727B86C7-FE6B-4BDB-8728-1C90E395C474}" type="parTrans" cxnId="{4F9B1ADA-1CFB-411C-8930-5F0B5B79A13D}">
      <dgm:prSet/>
      <dgm:spPr/>
      <dgm:t>
        <a:bodyPr/>
        <a:lstStyle/>
        <a:p>
          <a:endParaRPr lang="zh-TW" altLang="en-US"/>
        </a:p>
      </dgm:t>
    </dgm:pt>
    <dgm:pt modelId="{7B46EBD1-EC7E-4B11-A5EC-FE8EBADBC9AF}" type="sibTrans" cxnId="{4F9B1ADA-1CFB-411C-8930-5F0B5B79A13D}">
      <dgm:prSet/>
      <dgm:spPr/>
      <dgm:t>
        <a:bodyPr/>
        <a:lstStyle/>
        <a:p>
          <a:endParaRPr lang="zh-TW" altLang="en-US"/>
        </a:p>
      </dgm:t>
    </dgm:pt>
    <dgm:pt modelId="{061D2105-400A-4E2D-8032-D56BF4661BBC}">
      <dgm:prSet phldrT="[文字]" custT="1"/>
      <dgm:spPr>
        <a:solidFill>
          <a:srgbClr val="CCFFCC"/>
        </a:solidFill>
      </dgm:spPr>
      <dgm:t>
        <a:bodyPr/>
        <a:lstStyle/>
        <a:p>
          <a:r>
            <a: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HOW MUCH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05C114-8EA1-4E97-8AA3-415360A4B4FA}" type="parTrans" cxnId="{D6DC60D1-FCAB-471E-AA10-A5C3DCDE31FD}">
      <dgm:prSet/>
      <dgm:spPr/>
      <dgm:t>
        <a:bodyPr/>
        <a:lstStyle/>
        <a:p>
          <a:endParaRPr lang="zh-TW" altLang="en-US"/>
        </a:p>
      </dgm:t>
    </dgm:pt>
    <dgm:pt modelId="{68FF07A5-FD67-498E-AEDE-7CC2741E12E7}" type="sibTrans" cxnId="{D6DC60D1-FCAB-471E-AA10-A5C3DCDE31FD}">
      <dgm:prSet/>
      <dgm:spPr/>
      <dgm:t>
        <a:bodyPr/>
        <a:lstStyle/>
        <a:p>
          <a:endParaRPr lang="zh-TW" altLang="en-US"/>
        </a:p>
      </dgm:t>
    </dgm:pt>
    <dgm:pt modelId="{B16EF1A1-A2E7-4491-821F-B3141096D280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zh-TW" altLang="en-US" sz="1600" dirty="0" smtClean="0"/>
            <a:t>經費來源</a:t>
          </a:r>
        </a:p>
        <a:p>
          <a:pPr lvl="0" defTabSz="711200"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600" dirty="0" smtClean="0"/>
            <a:t>預算有多少</a:t>
          </a:r>
          <a:endParaRPr lang="en-US" altLang="zh-TW" sz="1600" dirty="0" smtClean="0"/>
        </a:p>
        <a:p>
          <a:pPr lvl="0" defTabSz="711200"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600" dirty="0" smtClean="0"/>
            <a:t>支出在哪些項目</a:t>
          </a:r>
          <a:endParaRPr lang="en-US" altLang="zh-TW" sz="1600" dirty="0" smtClean="0"/>
        </a:p>
        <a:p>
          <a:pPr lvl="0" defTabSz="711200"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600" dirty="0" smtClean="0"/>
            <a:t>如何分配經費</a:t>
          </a:r>
          <a:endParaRPr lang="en-US" altLang="zh-TW" sz="1600" dirty="0" smtClean="0"/>
        </a:p>
      </dgm:t>
    </dgm:pt>
    <dgm:pt modelId="{61977DB0-7494-4FDE-8BDA-1162342A2A31}" type="parTrans" cxnId="{DA166B1C-F35F-42BA-96FA-23394DFC2778}">
      <dgm:prSet/>
      <dgm:spPr/>
      <dgm:t>
        <a:bodyPr/>
        <a:lstStyle/>
        <a:p>
          <a:endParaRPr lang="zh-TW" altLang="en-US"/>
        </a:p>
      </dgm:t>
    </dgm:pt>
    <dgm:pt modelId="{43531AD4-0F7D-4EF2-88B2-2CC9A01F0FDB}" type="sibTrans" cxnId="{DA166B1C-F35F-42BA-96FA-23394DFC2778}">
      <dgm:prSet/>
      <dgm:spPr/>
      <dgm:t>
        <a:bodyPr/>
        <a:lstStyle/>
        <a:p>
          <a:endParaRPr lang="zh-TW" altLang="en-US"/>
        </a:p>
      </dgm:t>
    </dgm:pt>
    <dgm:pt modelId="{1B69A18E-1C9B-4937-903F-B3BDFF95F290}" type="pres">
      <dgm:prSet presAssocID="{62ED134A-C07F-4A86-A53E-468A59E9BBB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1C64A614-9FDE-400C-AFDF-5FF402631400}" type="pres">
      <dgm:prSet presAssocID="{14795C2A-4102-4BFA-889C-DCC35B1D6DFD}" presName="parentText1" presStyleLbl="node1" presStyleIdx="0" presStyleCnt="3" custScaleY="10123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7E1356-175B-4403-AAA0-045452A037C9}" type="pres">
      <dgm:prSet presAssocID="{14795C2A-4102-4BFA-889C-DCC35B1D6DF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ABB5D1-38DA-433E-A958-D7DE6B7FD470}" type="pres">
      <dgm:prSet presAssocID="{5218CCED-36BC-437F-ACCB-9193DF4FA483}" presName="parentText2" presStyleLbl="node1" presStyleIdx="1" presStyleCnt="3" custScaleY="162595" custLinFactNeighborX="419" custLinFactNeighborY="2899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4EE7DC-47F5-45D2-AB1E-C8254AA3AB59}" type="pres">
      <dgm:prSet presAssocID="{5218CCED-36BC-437F-ACCB-9193DF4FA483}" presName="childText2" presStyleLbl="solidAlignAcc1" presStyleIdx="1" presStyleCnt="3" custScaleY="112471" custLinFactNeighborX="-1243" custLinFactNeighborY="26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8008B-F6F9-4DB4-BCAF-64283614E2D7}" type="pres">
      <dgm:prSet presAssocID="{061D2105-400A-4E2D-8032-D56BF4661BBC}" presName="parentText3" presStyleLbl="node1" presStyleIdx="2" presStyleCnt="3" custScaleY="132024" custLinFactNeighborX="-1275" custLinFactNeighborY="575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643C9B-E0F2-4EE9-9544-FA1FB3801A7D}" type="pres">
      <dgm:prSet presAssocID="{061D2105-400A-4E2D-8032-D56BF4661BBC}" presName="childText3" presStyleLbl="solidAlignAcc1" presStyleIdx="2" presStyleCnt="3" custLinFactNeighborX="-2089" custLinFactNeighborY="24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766FCC2-DD5E-4F59-AE9D-551E6F2602DE}" type="presOf" srcId="{1A1A4B80-8227-4421-B34F-AD9F1CEB5293}" destId="{DA7E1356-175B-4403-AAA0-045452A037C9}" srcOrd="0" destOrd="0" presId="urn:microsoft.com/office/officeart/2009/3/layout/IncreasingArrowsProcess"/>
    <dgm:cxn modelId="{FB014DB5-A548-4F09-90C3-F5D472F4B5C9}" type="presOf" srcId="{ACC8E8E2-CDA3-4BC7-B049-817B1E9FC5D5}" destId="{754EE7DC-47F5-45D2-AB1E-C8254AA3AB59}" srcOrd="0" destOrd="0" presId="urn:microsoft.com/office/officeart/2009/3/layout/IncreasingArrowsProcess"/>
    <dgm:cxn modelId="{D6DC60D1-FCAB-471E-AA10-A5C3DCDE31FD}" srcId="{62ED134A-C07F-4A86-A53E-468A59E9BBBE}" destId="{061D2105-400A-4E2D-8032-D56BF4661BBC}" srcOrd="2" destOrd="0" parTransId="{1905C114-8EA1-4E97-8AA3-415360A4B4FA}" sibTransId="{68FF07A5-FD67-498E-AEDE-7CC2741E12E7}"/>
    <dgm:cxn modelId="{0FA78C4F-B996-4E7A-A270-736DAB9BA13F}" type="presOf" srcId="{62ED134A-C07F-4A86-A53E-468A59E9BBBE}" destId="{1B69A18E-1C9B-4937-903F-B3BDFF95F290}" srcOrd="0" destOrd="0" presId="urn:microsoft.com/office/officeart/2009/3/layout/IncreasingArrowsProcess"/>
    <dgm:cxn modelId="{DA166B1C-F35F-42BA-96FA-23394DFC2778}" srcId="{061D2105-400A-4E2D-8032-D56BF4661BBC}" destId="{B16EF1A1-A2E7-4491-821F-B3141096D280}" srcOrd="0" destOrd="0" parTransId="{61977DB0-7494-4FDE-8BDA-1162342A2A31}" sibTransId="{43531AD4-0F7D-4EF2-88B2-2CC9A01F0FDB}"/>
    <dgm:cxn modelId="{E81FBD0E-20B6-4579-8C78-1073F940D228}" srcId="{14795C2A-4102-4BFA-889C-DCC35B1D6DFD}" destId="{1A1A4B80-8227-4421-B34F-AD9F1CEB5293}" srcOrd="0" destOrd="0" parTransId="{9DB3E73B-3EB0-401F-A5B6-EAF414C51B43}" sibTransId="{91165343-26E0-47DF-9CE2-C51A7C727672}"/>
    <dgm:cxn modelId="{E9123F32-515E-4035-A1C6-01B577530391}" type="presOf" srcId="{5218CCED-36BC-437F-ACCB-9193DF4FA483}" destId="{C1ABB5D1-38DA-433E-A958-D7DE6B7FD470}" srcOrd="0" destOrd="0" presId="urn:microsoft.com/office/officeart/2009/3/layout/IncreasingArrowsProcess"/>
    <dgm:cxn modelId="{4F9B1ADA-1CFB-411C-8930-5F0B5B79A13D}" srcId="{5218CCED-36BC-437F-ACCB-9193DF4FA483}" destId="{ACC8E8E2-CDA3-4BC7-B049-817B1E9FC5D5}" srcOrd="0" destOrd="0" parTransId="{727B86C7-FE6B-4BDB-8728-1C90E395C474}" sibTransId="{7B46EBD1-EC7E-4B11-A5EC-FE8EBADBC9AF}"/>
    <dgm:cxn modelId="{3F837E57-B2F1-4B4A-BBF3-36ECDA99DB1A}" srcId="{62ED134A-C07F-4A86-A53E-468A59E9BBBE}" destId="{14795C2A-4102-4BFA-889C-DCC35B1D6DFD}" srcOrd="0" destOrd="0" parTransId="{1BC9C158-77AE-4404-99DB-71F3A5E63AFE}" sibTransId="{B0BF344C-0259-4826-8927-77170F48B106}"/>
    <dgm:cxn modelId="{FC2E67AE-3372-4EC2-8E17-11EB37D60338}" type="presOf" srcId="{B16EF1A1-A2E7-4491-821F-B3141096D280}" destId="{1F643C9B-E0F2-4EE9-9544-FA1FB3801A7D}" srcOrd="0" destOrd="0" presId="urn:microsoft.com/office/officeart/2009/3/layout/IncreasingArrowsProcess"/>
    <dgm:cxn modelId="{4CFBD7F0-3C46-4198-BEDC-02B992C0D5EB}" type="presOf" srcId="{061D2105-400A-4E2D-8032-D56BF4661BBC}" destId="{B738008B-F6F9-4DB4-BCAF-64283614E2D7}" srcOrd="0" destOrd="0" presId="urn:microsoft.com/office/officeart/2009/3/layout/IncreasingArrowsProcess"/>
    <dgm:cxn modelId="{148BD8CC-ECD1-4F21-B3B4-34F5FA3CE2B6}" type="presOf" srcId="{14795C2A-4102-4BFA-889C-DCC35B1D6DFD}" destId="{1C64A614-9FDE-400C-AFDF-5FF402631400}" srcOrd="0" destOrd="0" presId="urn:microsoft.com/office/officeart/2009/3/layout/IncreasingArrowsProcess"/>
    <dgm:cxn modelId="{AF89954A-AEC6-4FF7-84CF-488C7BE4C71C}" srcId="{62ED134A-C07F-4A86-A53E-468A59E9BBBE}" destId="{5218CCED-36BC-437F-ACCB-9193DF4FA483}" srcOrd="1" destOrd="0" parTransId="{E3A6FAEE-BF4D-41FD-8E67-3206C93745A1}" sibTransId="{9FC0DD78-18EB-47F7-AC61-BC35162D5677}"/>
    <dgm:cxn modelId="{57E091F4-BBD5-473B-AFAD-F84451B4FA9D}" type="presParOf" srcId="{1B69A18E-1C9B-4937-903F-B3BDFF95F290}" destId="{1C64A614-9FDE-400C-AFDF-5FF402631400}" srcOrd="0" destOrd="0" presId="urn:microsoft.com/office/officeart/2009/3/layout/IncreasingArrowsProcess"/>
    <dgm:cxn modelId="{47E8F079-BC4F-4145-B06E-FDC76D8F40BF}" type="presParOf" srcId="{1B69A18E-1C9B-4937-903F-B3BDFF95F290}" destId="{DA7E1356-175B-4403-AAA0-045452A037C9}" srcOrd="1" destOrd="0" presId="urn:microsoft.com/office/officeart/2009/3/layout/IncreasingArrowsProcess"/>
    <dgm:cxn modelId="{93A28090-D915-41F8-959C-65B636BCE032}" type="presParOf" srcId="{1B69A18E-1C9B-4937-903F-B3BDFF95F290}" destId="{C1ABB5D1-38DA-433E-A958-D7DE6B7FD470}" srcOrd="2" destOrd="0" presId="urn:microsoft.com/office/officeart/2009/3/layout/IncreasingArrowsProcess"/>
    <dgm:cxn modelId="{4465BD2B-50FA-40DD-BC89-307F81CA6948}" type="presParOf" srcId="{1B69A18E-1C9B-4937-903F-B3BDFF95F290}" destId="{754EE7DC-47F5-45D2-AB1E-C8254AA3AB59}" srcOrd="3" destOrd="0" presId="urn:microsoft.com/office/officeart/2009/3/layout/IncreasingArrowsProcess"/>
    <dgm:cxn modelId="{02005E79-C881-4F40-A20E-1F72F8D7F6DB}" type="presParOf" srcId="{1B69A18E-1C9B-4937-903F-B3BDFF95F290}" destId="{B738008B-F6F9-4DB4-BCAF-64283614E2D7}" srcOrd="4" destOrd="0" presId="urn:microsoft.com/office/officeart/2009/3/layout/IncreasingArrowsProcess"/>
    <dgm:cxn modelId="{9EE9F04D-2D3A-42AA-A296-B8158016B55C}" type="presParOf" srcId="{1B69A18E-1C9B-4937-903F-B3BDFF95F290}" destId="{1F643C9B-E0F2-4EE9-9544-FA1FB3801A7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35340" cy="497020"/>
          </a:xfrm>
          <a:prstGeom prst="rect">
            <a:avLst/>
          </a:prstGeom>
        </p:spPr>
        <p:txBody>
          <a:bodyPr vert="horz" lIns="91155" tIns="45577" rIns="91155" bIns="4557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6959" y="5"/>
            <a:ext cx="2935340" cy="497020"/>
          </a:xfrm>
          <a:prstGeom prst="rect">
            <a:avLst/>
          </a:prstGeom>
        </p:spPr>
        <p:txBody>
          <a:bodyPr vert="horz" lIns="91155" tIns="45577" rIns="91155" bIns="45577" rtlCol="0"/>
          <a:lstStyle>
            <a:lvl1pPr algn="r">
              <a:defRPr sz="1200"/>
            </a:lvl1pPr>
          </a:lstStyle>
          <a:p>
            <a:fld id="{C491D5DD-EEA0-42BE-AAB3-90A0CA050115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9408983"/>
            <a:ext cx="2935340" cy="497019"/>
          </a:xfrm>
          <a:prstGeom prst="rect">
            <a:avLst/>
          </a:prstGeom>
        </p:spPr>
        <p:txBody>
          <a:bodyPr vert="horz" lIns="91155" tIns="45577" rIns="91155" bIns="4557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6959" y="9408983"/>
            <a:ext cx="2935340" cy="497019"/>
          </a:xfrm>
          <a:prstGeom prst="rect">
            <a:avLst/>
          </a:prstGeom>
        </p:spPr>
        <p:txBody>
          <a:bodyPr vert="horz" lIns="91155" tIns="45577" rIns="91155" bIns="45577" rtlCol="0" anchor="b"/>
          <a:lstStyle>
            <a:lvl1pPr algn="r">
              <a:defRPr sz="1200"/>
            </a:lvl1pPr>
          </a:lstStyle>
          <a:p>
            <a:fld id="{3AB766BE-38DB-4985-BCAE-53034D049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786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35340" cy="497020"/>
          </a:xfrm>
          <a:prstGeom prst="rect">
            <a:avLst/>
          </a:prstGeom>
        </p:spPr>
        <p:txBody>
          <a:bodyPr vert="horz" lIns="91155" tIns="45577" rIns="91155" bIns="4557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36959" y="5"/>
            <a:ext cx="2935340" cy="497020"/>
          </a:xfrm>
          <a:prstGeom prst="rect">
            <a:avLst/>
          </a:prstGeom>
        </p:spPr>
        <p:txBody>
          <a:bodyPr vert="horz" lIns="91155" tIns="45577" rIns="91155" bIns="45577" rtlCol="0"/>
          <a:lstStyle>
            <a:lvl1pPr algn="r">
              <a:defRPr sz="1200"/>
            </a:lvl1pPr>
          </a:lstStyle>
          <a:p>
            <a:fld id="{30C614AF-4371-427A-87D7-4CAFE658622F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1238250"/>
            <a:ext cx="4456113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5" tIns="45577" rIns="91155" bIns="4557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7388" y="4767265"/>
            <a:ext cx="5419090" cy="3900488"/>
          </a:xfrm>
          <a:prstGeom prst="rect">
            <a:avLst/>
          </a:prstGeom>
        </p:spPr>
        <p:txBody>
          <a:bodyPr vert="horz" lIns="91155" tIns="45577" rIns="91155" bIns="45577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408983"/>
            <a:ext cx="2935340" cy="497019"/>
          </a:xfrm>
          <a:prstGeom prst="rect">
            <a:avLst/>
          </a:prstGeom>
        </p:spPr>
        <p:txBody>
          <a:bodyPr vert="horz" lIns="91155" tIns="45577" rIns="91155" bIns="4557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36959" y="9408983"/>
            <a:ext cx="2935340" cy="497019"/>
          </a:xfrm>
          <a:prstGeom prst="rect">
            <a:avLst/>
          </a:prstGeom>
        </p:spPr>
        <p:txBody>
          <a:bodyPr vert="horz" lIns="91155" tIns="45577" rIns="91155" bIns="45577" rtlCol="0" anchor="b"/>
          <a:lstStyle>
            <a:lvl1pPr algn="r">
              <a:defRPr sz="1200"/>
            </a:lvl1pPr>
          </a:lstStyle>
          <a:p>
            <a:fld id="{0E444AF3-3B8D-466E-BB9B-66B418AAFE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21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1238250"/>
            <a:ext cx="4456113" cy="3343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39759" indent="-284522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38091" indent="-227619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93324" indent="-227619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48560" indent="-227619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03795" indent="-22761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59032" indent="-22761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14266" indent="-22761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69503" indent="-22761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743BB86-BDD4-4538-91AA-B0AF524303B9}" type="slidenum">
              <a:rPr lang="zh-TW" altLang="en-US" smtClean="0"/>
              <a:pPr eaLnBrk="1" hangingPunct="1"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14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4CCE-590D-484E-B08F-737E06BA8F5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1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4CCE-590D-484E-B08F-737E06BA8F5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3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4CCE-590D-484E-B08F-737E06BA8F5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4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96EA-2E0D-4406-9C18-571F48264592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13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96EA-2E0D-4406-9C18-571F48264592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10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96EA-2E0D-4406-9C18-571F48264592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83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96EA-2E0D-4406-9C18-571F48264592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345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96EA-2E0D-4406-9C18-571F48264592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2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96EA-2E0D-4406-9C18-571F48264592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892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96EA-2E0D-4406-9C18-571F48264592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942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96EA-2E0D-4406-9C18-571F48264592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7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4CCE-590D-484E-B08F-737E06BA8F5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86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96EA-2E0D-4406-9C18-571F48264592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772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96EA-2E0D-4406-9C18-571F48264592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938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96EA-2E0D-4406-9C18-571F48264592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59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4CCE-590D-484E-B08F-737E06BA8F5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9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4CCE-590D-484E-B08F-737E06BA8F5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3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4CCE-590D-484E-B08F-737E06BA8F5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4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4CCE-590D-484E-B08F-737E06BA8F5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7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4CCE-590D-484E-B08F-737E06BA8F5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3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4CCE-590D-484E-B08F-737E06BA8F5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9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4CCE-590D-484E-B08F-737E06BA8F5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5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96EA-2E0D-4406-9C18-571F48264592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35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96EA-2E0D-4406-9C18-571F48264592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66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g"/><Relationship Id="rId4" Type="http://schemas.openxmlformats.org/officeDocument/2006/relationships/hyperlink" Target="https://ydahub.tw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young.cloud.ncnu.edu.tw/SignUp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uthtravel.tw/" TargetMode="External"/><Relationship Id="rId5" Type="http://schemas.openxmlformats.org/officeDocument/2006/relationships/image" Target="../media/image33.JPG"/><Relationship Id="rId4" Type="http://schemas.openxmlformats.org/officeDocument/2006/relationships/hyperlink" Target="mailto:youthee@mail.yda.gov.tw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gysd.yda.gov.tw/ch/index/index.php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youth.youthhub.tw/" TargetMode="External"/><Relationship Id="rId7" Type="http://schemas.openxmlformats.org/officeDocument/2006/relationships/image" Target="../media/image11.jpg"/><Relationship Id="rId2" Type="http://schemas.openxmlformats.org/officeDocument/2006/relationships/hyperlink" Target="https://youthtravel.tw/travelspot.php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hyperlink" Target="http://www.taiwanngo.tw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kfuture.net/topic/" TargetMode="External"/><Relationship Id="rId7" Type="http://schemas.openxmlformats.org/officeDocument/2006/relationships/image" Target="../media/image18.jpg"/><Relationship Id="rId2" Type="http://schemas.openxmlformats.org/officeDocument/2006/relationships/hyperlink" Target="http://youth-resources.yda.gov.tw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hyperlink" Target="http://ustart.yda.gov.tw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lHab_iUmcUA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51" y="4491315"/>
            <a:ext cx="125423" cy="98110"/>
          </a:xfrm>
          <a:prstGeom prst="rect">
            <a:avLst/>
          </a:prstGeom>
        </p:spPr>
      </p:pic>
      <p:sp>
        <p:nvSpPr>
          <p:cNvPr id="7" name="副標題 6">
            <a:extLst>
              <a:ext uri="{FF2B5EF4-FFF2-40B4-BE49-F238E27FC236}">
                <a16:creationId xmlns="" xmlns:a16="http://schemas.microsoft.com/office/drawing/2014/main" id="{BFA38E76-CECB-4D45-8BD1-3FE34B08DD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5">
            <a:extLst>
              <a:ext uri="{FF2B5EF4-FFF2-40B4-BE49-F238E27FC236}">
                <a16:creationId xmlns="" xmlns:a16="http://schemas.microsoft.com/office/drawing/2014/main" id="{C0E8E7DB-A381-4EA1-B56D-ECEFE7F9A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2" y="418861"/>
            <a:ext cx="739379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副標題 1">
            <a:extLst>
              <a:ext uri="{FF2B5EF4-FFF2-40B4-BE49-F238E27FC236}">
                <a16:creationId xmlns="" xmlns:a16="http://schemas.microsoft.com/office/drawing/2014/main" id="{79C83A55-7E72-49B8-B061-411B68407A7C}"/>
              </a:ext>
            </a:extLst>
          </p:cNvPr>
          <p:cNvSpPr txBox="1">
            <a:spLocks/>
          </p:cNvSpPr>
          <p:nvPr/>
        </p:nvSpPr>
        <p:spPr>
          <a:xfrm>
            <a:off x="2852351" y="4347880"/>
            <a:ext cx="3568720" cy="7986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教育部青年發展署</a:t>
            </a:r>
          </a:p>
        </p:txBody>
      </p:sp>
    </p:spTree>
    <p:extLst>
      <p:ext uri="{BB962C8B-B14F-4D97-AF65-F5344CB8AC3E}">
        <p14:creationId xmlns:p14="http://schemas.microsoft.com/office/powerpoint/2010/main" val="42342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 bwMode="gray">
          <a:xfrm>
            <a:off x="773906" y="2216078"/>
            <a:ext cx="8101153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b="1" kern="0" dirty="0" smtClean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628650" y="599962"/>
            <a:ext cx="4077820" cy="702000"/>
            <a:chOff x="1907704" y="-243408"/>
            <a:chExt cx="5437093" cy="936000"/>
          </a:xfrm>
        </p:grpSpPr>
        <p:sp>
          <p:nvSpPr>
            <p:cNvPr id="11" name="手繪多邊形 10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2845468" y="-184377"/>
              <a:ext cx="4499329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E05918A0-2DB8-4356-9F57-63EB5F41D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34" y="1618599"/>
            <a:ext cx="2038465" cy="836930"/>
          </a:xfrm>
          <a:prstGeom prst="rect">
            <a:avLst/>
          </a:prstGeom>
          <a:gradFill>
            <a:gsLst>
              <a:gs pos="34410">
                <a:srgbClr val="D8E7F5">
                  <a:alpha val="48000"/>
                  <a:lumMod val="56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F835AA88-E3F1-4C14-92E6-9A58BD46F306}"/>
              </a:ext>
            </a:extLst>
          </p:cNvPr>
          <p:cNvSpPr/>
          <p:nvPr/>
        </p:nvSpPr>
        <p:spPr>
          <a:xfrm>
            <a:off x="2121741" y="1917938"/>
            <a:ext cx="230394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看看他人的經驗</a:t>
            </a:r>
            <a:endParaRPr lang="zh-TW" altLang="en-US" sz="2400" dirty="0">
              <a:ln w="0"/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82" y="1634036"/>
            <a:ext cx="2199085" cy="828355"/>
          </a:xfrm>
          <a:prstGeom prst="rect">
            <a:avLst/>
          </a:prstGeom>
        </p:spPr>
      </p:pic>
      <p:sp>
        <p:nvSpPr>
          <p:cNvPr id="15" name="Text Box 8">
            <a:extLst>
              <a:ext uri="{FF2B5EF4-FFF2-40B4-BE49-F238E27FC236}">
                <a16:creationId xmlns="" xmlns:a16="http://schemas.microsoft.com/office/drawing/2014/main" id="{BD149479-679B-4CC3-9609-C1551FA187A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00282" y="2867587"/>
            <a:ext cx="437477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超牆青年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 </a:t>
            </a:r>
            <a:r>
              <a:rPr lang="en-US" altLang="zh-TW" sz="2000" dirty="0">
                <a:hlinkClick r:id="rId4"/>
              </a:rPr>
              <a:t>https://ydahub.tw/</a:t>
            </a:r>
            <a:r>
              <a:rPr lang="zh-TW" altLang="en-US" sz="2000" dirty="0"/>
              <a:t> </a:t>
            </a:r>
            <a:r>
              <a:rPr lang="en-US" altLang="zh-TW" sz="2000" dirty="0"/>
              <a:t>)</a:t>
            </a:r>
            <a:endParaRPr lang="en-US" altLang="zh-TW" sz="20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集結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了青年發展署為青年規劃的達人直播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、超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牆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新聞、超牆特輯等多元的方式，提供青年豐富的資源與服務，讓青年藉由看到、聽到其他青年逐夢的過程和經驗，看得更高、更遠，最終可以順利翻越、超越高牆，飛向未來！</a:t>
            </a:r>
            <a:endParaRPr lang="en-US" altLang="zh-CN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6" y="2867587"/>
            <a:ext cx="365177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523001" y="521941"/>
            <a:ext cx="4179324" cy="702000"/>
            <a:chOff x="1907704" y="-243408"/>
            <a:chExt cx="5572432" cy="936000"/>
          </a:xfrm>
        </p:grpSpPr>
        <p:sp>
          <p:nvSpPr>
            <p:cNvPr id="8" name="手繪多邊形 7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2845469" y="-184377"/>
              <a:ext cx="4634667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endParaRPr lang="en-US" altLang="zh-TW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6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94533"/>
              </p:ext>
            </p:extLst>
          </p:nvPr>
        </p:nvGraphicFramePr>
        <p:xfrm>
          <a:off x="1126187" y="1793561"/>
          <a:ext cx="6959977" cy="430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3885920" y="4482354"/>
            <a:ext cx="1622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7"/>
              </a:rPr>
              <a:t>https://young.cloud.ncnu.edu.tw/SignUp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 bwMode="auto">
          <a:xfrm>
            <a:off x="3674624" y="870162"/>
            <a:ext cx="1839007" cy="6006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85920" y="930375"/>
            <a:ext cx="162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</a:p>
        </p:txBody>
      </p:sp>
    </p:spTree>
    <p:extLst>
      <p:ext uri="{BB962C8B-B14F-4D97-AF65-F5344CB8AC3E}">
        <p14:creationId xmlns:p14="http://schemas.microsoft.com/office/powerpoint/2010/main" val="17805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446943" y="601525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endParaRPr lang="en-US" altLang="zh-TW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/>
        </p:nvSpPr>
        <p:spPr bwMode="auto">
          <a:xfrm>
            <a:off x="3846756" y="736895"/>
            <a:ext cx="2858844" cy="6006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309811" y="842959"/>
            <a:ext cx="220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書內容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1511430"/>
            <a:ext cx="4554071" cy="5247957"/>
          </a:xfrm>
          <a:prstGeom prst="rect">
            <a:avLst/>
          </a:prstGeom>
        </p:spPr>
      </p:pic>
      <p:sp>
        <p:nvSpPr>
          <p:cNvPr id="33" name="圓角矩形 7">
            <a:extLst>
              <a:ext uri="{FF2B5EF4-FFF2-40B4-BE49-F238E27FC236}">
                <a16:creationId xmlns=""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1109933" y="1600142"/>
            <a:ext cx="1878952" cy="53319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=""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230076" y="1661266"/>
            <a:ext cx="1602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zh-TW" altLang="en-US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向右箭號 3"/>
          <p:cNvSpPr/>
          <p:nvPr/>
        </p:nvSpPr>
        <p:spPr>
          <a:xfrm rot="1247977">
            <a:off x="2294120" y="4365399"/>
            <a:ext cx="1258697" cy="16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右箭號 34"/>
          <p:cNvSpPr/>
          <p:nvPr/>
        </p:nvSpPr>
        <p:spPr>
          <a:xfrm>
            <a:off x="2621544" y="4945015"/>
            <a:ext cx="916312" cy="156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793929" y="3135992"/>
            <a:ext cx="2173097" cy="12192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>
            <a:extLst>
              <a:ext uri="{FF2B5EF4-FFF2-40B4-BE49-F238E27FC236}">
                <a16:creationId xmlns=""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208217" y="3287698"/>
            <a:ext cx="1602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體驗計畫：</a:t>
            </a:r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青年體驗學習計畫</a:t>
            </a:r>
            <a:endParaRPr lang="zh-TW" altLang="en-US" sz="12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573200" y="4613181"/>
            <a:ext cx="2173097" cy="12192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>
            <a:extLst>
              <a:ext uri="{FF2B5EF4-FFF2-40B4-BE49-F238E27FC236}">
                <a16:creationId xmlns=""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918663" y="4744988"/>
            <a:ext cx="1767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參與期程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視企劃需求，選擇</a:t>
            </a:r>
            <a:r>
              <a:rPr lang="en-US" altLang="zh-TW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00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755370" y="1932277"/>
            <a:ext cx="7733109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88858" y="527204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申請與審查</a:t>
              </a:r>
              <a:endParaRPr lang="en-US" altLang="zh-TW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1071273" y="2286000"/>
            <a:ext cx="7279460" cy="4755531"/>
            <a:chOff x="1104" y="1152"/>
            <a:chExt cx="3696" cy="2357"/>
          </a:xfrm>
        </p:grpSpPr>
        <p:sp>
          <p:nvSpPr>
            <p:cNvPr id="13" name="AutoShape 4">
              <a:extLst>
                <a:ext uri="{FF2B5EF4-FFF2-40B4-BE49-F238E27FC236}">
                  <a16:creationId xmlns="" xmlns:a16="http://schemas.microsoft.com/office/drawing/2014/main" id="{C48AA2BF-4FF5-4F86-BC30-F5B744DF2D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1152"/>
              <a:ext cx="3696" cy="204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5">
              <a:extLst>
                <a:ext uri="{FF2B5EF4-FFF2-40B4-BE49-F238E27FC236}">
                  <a16:creationId xmlns="" xmlns:a16="http://schemas.microsoft.com/office/drawing/2014/main" id="{45951732-D7C5-4F7F-8B4A-BD4973B308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7" y="1807"/>
              <a:ext cx="710" cy="68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="" xmlns:a16="http://schemas.microsoft.com/office/drawing/2014/main" id="{C0044CE4-9541-4EC8-96D0-F6999C8C39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65" y="2030"/>
              <a:ext cx="805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自傳與動機</a:t>
              </a:r>
              <a:endParaRPr lang="en-US" altLang="zh-CN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="" xmlns:a16="http://schemas.microsoft.com/office/drawing/2014/main" id="{BD149479-679B-4CC3-9609-C1551FA187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68" y="1206"/>
              <a:ext cx="2791" cy="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lnSpc>
                  <a:spcPts val="3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zh-TW" sz="1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簡述個人成長背景與現況、學習歷程特殊表現與經驗、自我期許及未來發展等，並陳述申請計畫的原因</a:t>
              </a:r>
              <a:r>
                <a:rPr lang="zh-TW" altLang="zh-TW" sz="18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9388" indent="-179388">
                <a:lnSpc>
                  <a:spcPts val="3000"/>
                </a:lnSpc>
                <a:spcBef>
                  <a:spcPts val="1200"/>
                </a:spcBef>
                <a:buClrTx/>
                <a:buSzTx/>
                <a:buNone/>
              </a:pP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 家庭、成長背景，對我帶來什麼影響</a:t>
              </a:r>
              <a:endPara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 marL="179388" indent="-179388">
                <a:lnSpc>
                  <a:spcPts val="3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 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描述</a:t>
              </a:r>
              <a:r>
                <a:rPr lang="zh-TW" altLang="en-US" sz="1800" u="sng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自我特質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，並連結到為何想參加計畫、自我期許、未來想像的生活或環境、實踐自我價值的方向</a:t>
              </a:r>
              <a:endPara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我對哪些事物有興趣</a:t>
              </a:r>
              <a:endPara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>
                <a:lnSpc>
                  <a:spcPts val="3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我的人格特質</a:t>
              </a:r>
              <a:endPara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>
                <a:lnSpc>
                  <a:spcPts val="3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曾經培養的興趣或能力、已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具備哪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些能力</a:t>
              </a:r>
              <a:endPara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 marL="179388" indent="-179388">
                <a:lnSpc>
                  <a:spcPts val="3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 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在學校學習期間，有哪些特殊的經歷或表現，和這次提企劃的關聯度</a:t>
              </a:r>
              <a:endPara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endPara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endParaRPr lang="en-US" altLang="zh-CN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圓角矩形 7">
            <a:extLst>
              <a:ext uri="{FF2B5EF4-FFF2-40B4-BE49-F238E27FC236}">
                <a16:creationId xmlns=""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1109933" y="1600142"/>
            <a:ext cx="1878952" cy="53319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230076" y="1661266"/>
            <a:ext cx="1598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自傳與動機</a:t>
            </a:r>
            <a:endParaRPr lang="zh-TW" altLang="en-US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3782823" y="663960"/>
            <a:ext cx="2716590" cy="6006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175341" y="737391"/>
            <a:ext cx="218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書內容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97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488858" y="527204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endParaRPr lang="en-US" altLang="zh-TW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1109932" y="2098794"/>
            <a:ext cx="7279460" cy="1137465"/>
            <a:chOff x="1124" y="3026"/>
            <a:chExt cx="3696" cy="790"/>
          </a:xfrm>
        </p:grpSpPr>
        <p:sp>
          <p:nvSpPr>
            <p:cNvPr id="17" name="AutoShape 9">
              <a:extLst>
                <a:ext uri="{FF2B5EF4-FFF2-40B4-BE49-F238E27FC236}">
                  <a16:creationId xmlns="" xmlns:a16="http://schemas.microsoft.com/office/drawing/2014/main" id="{C42F900C-E0C2-48A5-89AB-6AEBA8D7C9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4" y="3026"/>
              <a:ext cx="3696" cy="7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="" xmlns:a16="http://schemas.microsoft.com/office/drawing/2014/main" id="{6B0322FC-F936-4745-B204-397B6E8EE4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3" y="3107"/>
              <a:ext cx="757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="" xmlns:a16="http://schemas.microsoft.com/office/drawing/2014/main" id="{D3F98763-4FC5-45D8-AB32-C18D67C4297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91" y="3236"/>
              <a:ext cx="805" cy="4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想參與</a:t>
              </a:r>
              <a:r>
                <a:rPr lang="zh-TW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endPara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體驗</a:t>
              </a:r>
              <a:r>
                <a:rPr lang="zh-TW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學習類型</a:t>
              </a:r>
              <a:endParaRPr lang="en-US" altLang="zh-CN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Text Box 13">
              <a:extLst>
                <a:ext uri="{FF2B5EF4-FFF2-40B4-BE49-F238E27FC236}">
                  <a16:creationId xmlns="" xmlns:a16="http://schemas.microsoft.com/office/drawing/2014/main" id="{AC11A01C-F0C9-4DF5-90EB-D7A6017D8BD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85" y="3146"/>
              <a:ext cx="2529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lnSpc>
                  <a:spcPts val="3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○ 志願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服務 </a:t>
              </a:r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   ○ 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壯遊探索    </a:t>
              </a:r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○ 達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人見習 </a:t>
              </a:r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0" indent="0">
                <a:lnSpc>
                  <a:spcPts val="3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○ 創業見習    </a:t>
              </a:r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○ 其他    </a:t>
              </a:r>
              <a:r>
                <a:rPr lang="en-US" altLang="zh-TW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至</a:t>
              </a:r>
              <a:r>
                <a:rPr lang="zh-CN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多</a:t>
              </a:r>
              <a:r>
                <a:rPr lang="en-US" altLang="zh-CN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項</a:t>
              </a:r>
              <a:r>
                <a:rPr lang="en-US" altLang="zh-TW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CN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5" name="圓角矩形 7">
            <a:extLst>
              <a:ext uri="{FF2B5EF4-FFF2-40B4-BE49-F238E27FC236}">
                <a16:creationId xmlns=""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747106" y="1471773"/>
            <a:ext cx="3582847" cy="53319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922345" y="1569840"/>
            <a:ext cx="3488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學習及國際體驗探索規劃</a:t>
            </a:r>
            <a:endParaRPr lang="zh-TW" altLang="en-US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3782823" y="663960"/>
            <a:ext cx="2716590" cy="6006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175341" y="737391"/>
            <a:ext cx="218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書內容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 bwMode="gray">
          <a:xfrm>
            <a:off x="756507" y="3421997"/>
            <a:ext cx="7807886" cy="292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r>
              <a:rPr lang="zh-TW" altLang="en-US" sz="1800" b="1" kern="0" dirty="0" smtClean="0">
                <a:ea typeface="微軟正黑體" panose="020B0604030504040204" pitchFamily="34" charset="-120"/>
              </a:rPr>
              <a:t>志願服務：</a:t>
            </a:r>
            <a:r>
              <a:rPr lang="zh-TW" altLang="en-US" sz="1800" b="1" kern="0" dirty="0" smtClean="0">
                <a:solidFill>
                  <a:srgbClr val="000099"/>
                </a:solidFill>
                <a:ea typeface="微軟正黑體" panose="020B0604030504040204" pitchFamily="34" charset="-120"/>
              </a:rPr>
              <a:t>至</a:t>
            </a: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志願服務運用單位，國內外皆可，如機關、機構、學校、</a:t>
            </a:r>
            <a:r>
              <a:rPr lang="zh-TW" altLang="en-US" sz="1800" b="1" kern="0" dirty="0" smtClean="0">
                <a:solidFill>
                  <a:srgbClr val="000099"/>
                </a:solidFill>
                <a:ea typeface="微軟正黑體" panose="020B0604030504040204" pitchFamily="34" charset="-120"/>
              </a:rPr>
              <a:t>法</a:t>
            </a:r>
            <a:endParaRPr lang="en-US" altLang="zh-TW" sz="1800" b="1" kern="0" dirty="0" smtClean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</a:pP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 </a:t>
            </a:r>
            <a:r>
              <a:rPr lang="zh-TW" altLang="en-US" sz="1800" b="1" kern="0" dirty="0" smtClean="0">
                <a:solidFill>
                  <a:srgbClr val="000099"/>
                </a:solidFill>
                <a:ea typeface="微軟正黑體" panose="020B0604030504040204" pitchFamily="34" charset="-120"/>
              </a:rPr>
              <a:t>                      人</a:t>
            </a: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或非營利組織等從事志願服務</a:t>
            </a:r>
            <a:r>
              <a:rPr lang="zh-TW" altLang="zh-TW" sz="1800" b="1" kern="0" dirty="0" smtClean="0">
                <a:solidFill>
                  <a:srgbClr val="000099"/>
                </a:solidFill>
                <a:ea typeface="微軟正黑體" panose="020B0604030504040204" pitchFamily="34" charset="-120"/>
              </a:rPr>
              <a:t>。</a:t>
            </a:r>
            <a:endParaRPr lang="en-US" altLang="zh-TW" sz="1800" b="1" kern="0" dirty="0" smtClean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r>
              <a:rPr lang="zh-TW" altLang="en-US" sz="1800" b="1" kern="0" dirty="0" smtClean="0">
                <a:ea typeface="微軟正黑體" panose="020B0604030504040204" pitchFamily="34" charset="-120"/>
              </a:rPr>
              <a:t>壯遊探索：</a:t>
            </a:r>
            <a:r>
              <a:rPr lang="zh-TW" altLang="en-US" sz="18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至國內外各地長時間遊歷、學習觀察，與當地人文社會深度</a:t>
            </a:r>
            <a:r>
              <a:rPr lang="zh-TW" altLang="en-US" sz="18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</a:t>
            </a:r>
            <a:endParaRPr lang="en-US" altLang="zh-TW" sz="1800" b="1" kern="0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</a:pPr>
            <a:r>
              <a:rPr lang="zh-TW" altLang="en-US" sz="18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動</a:t>
            </a:r>
            <a:r>
              <a:rPr lang="zh-TW" altLang="en-US" sz="18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交流，了解我國或他國文化、風土民情，賦予自我與平常</a:t>
            </a:r>
            <a:r>
              <a:rPr lang="zh-TW" altLang="en-US" sz="18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endParaRPr lang="en-US" altLang="zh-TW" sz="1800" b="1" kern="0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</a:pPr>
            <a:r>
              <a:rPr lang="zh-TW" altLang="en-US" sz="18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往</a:t>
            </a:r>
            <a:r>
              <a:rPr lang="zh-TW" altLang="en-US" sz="18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不同的任務或挑戰。</a:t>
            </a:r>
            <a:endParaRPr lang="en-US" altLang="zh-TW" sz="18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達人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見習</a:t>
            </a:r>
            <a:r>
              <a:rPr lang="zh-TW" altLang="en-US" sz="1800" b="1" kern="0" dirty="0" smtClean="0">
                <a:solidFill>
                  <a:srgbClr val="000099"/>
                </a:solidFill>
                <a:ea typeface="微軟正黑體" panose="020B0604030504040204" pitchFamily="34" charset="-120"/>
              </a:rPr>
              <a:t>：</a:t>
            </a: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可選定國內外之工藝中心、機構等單位學習當地民俗或地方</a:t>
            </a:r>
            <a:r>
              <a:rPr lang="zh-TW" altLang="en-US" sz="1800" b="1" kern="0" dirty="0" smtClean="0">
                <a:solidFill>
                  <a:srgbClr val="000099"/>
                </a:solidFill>
                <a:ea typeface="微軟正黑體" panose="020B0604030504040204" pitchFamily="34" charset="-120"/>
              </a:rPr>
              <a:t>特</a:t>
            </a:r>
            <a:endParaRPr lang="en-US" altLang="zh-TW" sz="1800" b="1" kern="0" dirty="0" smtClean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</a:pPr>
            <a:r>
              <a:rPr lang="zh-TW" altLang="en-US" sz="1800" b="1" kern="0" dirty="0" smtClean="0">
                <a:solidFill>
                  <a:srgbClr val="000099"/>
                </a:solidFill>
                <a:ea typeface="微軟正黑體" panose="020B0604030504040204" pitchFamily="34" charset="-120"/>
              </a:rPr>
              <a:t>                       有的</a:t>
            </a: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技能、藝能、技藝等，增進個人文化素養或技術涵養。</a:t>
            </a: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創業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見習</a:t>
            </a:r>
            <a:r>
              <a:rPr lang="zh-TW" altLang="en-US" sz="1800" b="1" kern="0" dirty="0" smtClean="0">
                <a:solidFill>
                  <a:srgbClr val="000099"/>
                </a:solidFill>
                <a:ea typeface="微軟正黑體" panose="020B0604030504040204" pitchFamily="34" charset="-120"/>
              </a:rPr>
              <a:t>：</a:t>
            </a: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至新創公司向創業家見習之方式學習新創事務，增進對創業</a:t>
            </a:r>
            <a:r>
              <a:rPr lang="zh-TW" altLang="en-US" sz="1800" b="1" kern="0" dirty="0" smtClean="0">
                <a:solidFill>
                  <a:srgbClr val="000099"/>
                </a:solidFill>
                <a:ea typeface="微軟正黑體" panose="020B0604030504040204" pitchFamily="34" charset="-120"/>
              </a:rPr>
              <a:t>之</a:t>
            </a:r>
            <a:endParaRPr lang="en-US" altLang="zh-TW" sz="1800" b="1" kern="0" dirty="0" smtClean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</a:pP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 </a:t>
            </a:r>
            <a:r>
              <a:rPr lang="zh-TW" altLang="en-US" sz="1800" b="1" kern="0" dirty="0" smtClean="0">
                <a:solidFill>
                  <a:srgbClr val="000099"/>
                </a:solidFill>
                <a:ea typeface="微軟正黑體" panose="020B0604030504040204" pitchFamily="34" charset="-120"/>
              </a:rPr>
              <a:t>                      瞭解</a:t>
            </a: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，見習地點可涵蓋國內外</a:t>
            </a:r>
            <a:r>
              <a:rPr lang="zh-TW" altLang="en-US" sz="1800" b="1" kern="0" dirty="0" smtClean="0">
                <a:solidFill>
                  <a:srgbClr val="000099"/>
                </a:solidFill>
                <a:ea typeface="微軟正黑體" panose="020B0604030504040204" pitchFamily="34" charset="-120"/>
              </a:rPr>
              <a:t>。</a:t>
            </a:r>
            <a:endParaRPr lang="en-US" altLang="zh-TW" sz="1800" b="1" kern="0" dirty="0" smtClean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其他</a:t>
            </a:r>
            <a:r>
              <a:rPr lang="zh-TW" altLang="en-US" sz="1800" b="1" kern="0" dirty="0" smtClean="0">
                <a:solidFill>
                  <a:srgbClr val="000099"/>
                </a:solidFill>
                <a:ea typeface="微軟正黑體" panose="020B0604030504040204" pitchFamily="34" charset="-120"/>
              </a:rPr>
              <a:t>：</a:t>
            </a: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自行規劃符合體驗學習精神之內容。</a:t>
            </a: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endParaRPr lang="en-US" altLang="zh-TW" sz="1800" b="1" kern="0" dirty="0" smtClean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endParaRPr lang="en-US" altLang="zh-TW" sz="1800" b="1" kern="0" dirty="0" smtClean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65510" indent="0">
              <a:lnSpc>
                <a:spcPts val="2500"/>
              </a:lnSpc>
              <a:buClr>
                <a:srgbClr val="424456"/>
              </a:buClr>
              <a:buNone/>
            </a:pPr>
            <a:endParaRPr lang="zh-TW" altLang="zh-TW" sz="18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0" indent="0">
              <a:buClr>
                <a:srgbClr val="424456"/>
              </a:buClr>
              <a:buNone/>
            </a:pPr>
            <a:endParaRPr lang="en-US" altLang="zh-TW" sz="18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96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995780" y="1925919"/>
            <a:ext cx="7733109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46943" y="601525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2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endParaRPr lang="en-US" altLang="zh-TW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/>
        </p:nvSpPr>
        <p:spPr bwMode="auto">
          <a:xfrm>
            <a:off x="3846756" y="736895"/>
            <a:ext cx="2858844" cy="6006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205306" y="822472"/>
            <a:ext cx="220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書內容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721449314"/>
              </p:ext>
            </p:extLst>
          </p:nvPr>
        </p:nvGraphicFramePr>
        <p:xfrm>
          <a:off x="1140955" y="1494268"/>
          <a:ext cx="6096000" cy="409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AutoShape 5">
            <a:extLst>
              <a:ext uri="{FF2B5EF4-FFF2-40B4-BE49-F238E27FC236}">
                <a16:creationId xmlns="" xmlns:a16="http://schemas.microsoft.com/office/drawing/2014/main" id="{45951732-D7C5-4F7F-8B4A-BD4973B308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10300" y="2236223"/>
            <a:ext cx="1398381" cy="3205353"/>
          </a:xfrm>
          <a:prstGeom prst="roundRect">
            <a:avLst>
              <a:gd name="adj" fmla="val 11921"/>
            </a:avLst>
          </a:prstGeom>
          <a:solidFill>
            <a:srgbClr val="FFFF66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Text Box 7">
            <a:extLst>
              <a:ext uri="{FF2B5EF4-FFF2-40B4-BE49-F238E27FC236}">
                <a16:creationId xmlns="" xmlns:a16="http://schemas.microsoft.com/office/drawing/2014/main" id="{C0044CE4-9541-4EC8-96D0-F6999C8C39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05249" y="2797335"/>
            <a:ext cx="1368815" cy="3339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EFFECT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預期達到什麼成效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未來如何檢視有否達到最初設定的目的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defRPr/>
            </a:pP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1" name="圖片 30">
            <a:extLst>
              <a:ext uri="{FF2B5EF4-FFF2-40B4-BE49-F238E27FC236}">
                <a16:creationId xmlns="" xmlns:a16="http://schemas.microsoft.com/office/drawing/2014/main" id="{008FF2DF-7D01-4051-885F-AF7541845B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7611">
            <a:off x="3187523" y="5171565"/>
            <a:ext cx="2417044" cy="1585987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="" xmlns:a16="http://schemas.microsoft.com/office/drawing/2014/main" id="{FF9878AF-F8F8-4B90-9DB7-AF11A9E45BE0}"/>
              </a:ext>
            </a:extLst>
          </p:cNvPr>
          <p:cNvSpPr txBox="1"/>
          <p:nvPr/>
        </p:nvSpPr>
        <p:spPr>
          <a:xfrm rot="21125274">
            <a:off x="3343735" y="5346773"/>
            <a:ext cx="2283921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RISK  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風險應變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="" xmlns:a16="http://schemas.microsoft.com/office/drawing/2014/main" id="{C0044CE4-9541-4EC8-96D0-F6999C8C39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12415" y="1525122"/>
            <a:ext cx="5051891" cy="7335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ts val="2500"/>
              </a:lnSpc>
              <a:defRPr/>
            </a:pPr>
            <a:r>
              <a:rPr lang="zh-TW" altLang="en-US" b="1" dirty="0" smtClean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在開始著手研擬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體驗學習企劃內容</a:t>
            </a:r>
            <a:r>
              <a:rPr lang="zh-TW" altLang="en-US" b="1" dirty="0" smtClean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前，</a:t>
            </a:r>
            <a:endParaRPr lang="en-US" altLang="zh-TW" b="1" dirty="0">
              <a:solidFill>
                <a:srgbClr val="99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lnSpc>
                <a:spcPts val="2500"/>
              </a:lnSpc>
              <a:defRPr/>
            </a:pPr>
            <a:r>
              <a:rPr lang="zh-TW" altLang="en-US" b="1" dirty="0" smtClean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可以先想想以下</a:t>
            </a:r>
            <a:r>
              <a:rPr lang="en-US" altLang="zh-TW" b="1" dirty="0" smtClean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5W+2H+1E+1R</a:t>
            </a:r>
            <a:endParaRPr lang="en-US" altLang="zh-CN" dirty="0">
              <a:solidFill>
                <a:srgbClr val="99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FF9878AF-F8F8-4B90-9DB7-AF11A9E45BE0}"/>
              </a:ext>
            </a:extLst>
          </p:cNvPr>
          <p:cNvSpPr txBox="1"/>
          <p:nvPr/>
        </p:nvSpPr>
        <p:spPr>
          <a:xfrm rot="21125274">
            <a:off x="3284978" y="5721212"/>
            <a:ext cx="2222134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執行企劃過程可能遇到哪些挑戰、困難、危機如何因應</a:t>
            </a:r>
            <a:endPara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92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488858" y="527204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endParaRPr lang="en-US" altLang="zh-TW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1109932" y="2098794"/>
            <a:ext cx="7279460" cy="4230288"/>
            <a:chOff x="1124" y="3026"/>
            <a:chExt cx="3696" cy="790"/>
          </a:xfrm>
        </p:grpSpPr>
        <p:sp>
          <p:nvSpPr>
            <p:cNvPr id="17" name="AutoShape 9">
              <a:extLst>
                <a:ext uri="{FF2B5EF4-FFF2-40B4-BE49-F238E27FC236}">
                  <a16:creationId xmlns="" xmlns:a16="http://schemas.microsoft.com/office/drawing/2014/main" id="{C42F900C-E0C2-48A5-89AB-6AEBA8D7C9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4" y="3026"/>
              <a:ext cx="3696" cy="7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="" xmlns:a16="http://schemas.microsoft.com/office/drawing/2014/main" id="{6B0322FC-F936-4745-B204-397B6E8EE4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3" y="3107"/>
              <a:ext cx="757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="" xmlns:a16="http://schemas.microsoft.com/office/drawing/2014/main" id="{D3F98763-4FC5-45D8-AB32-C18D67C4297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89" y="3338"/>
              <a:ext cx="805" cy="2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zh-TW" sz="2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體驗學習</a:t>
              </a:r>
              <a:endPara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en-US" sz="2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企劃內容</a:t>
              </a:r>
              <a:endParaRPr lang="en-US" altLang="zh-CN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en-US" sz="2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綱要</a:t>
              </a:r>
              <a:endParaRPr lang="en-US" altLang="zh-CN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圓角矩形 7">
            <a:extLst>
              <a:ext uri="{FF2B5EF4-FFF2-40B4-BE49-F238E27FC236}">
                <a16:creationId xmlns=""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779323" y="1500064"/>
            <a:ext cx="6069712" cy="53319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922345" y="1569840"/>
            <a:ext cx="584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學習及國際體驗探索規劃</a:t>
            </a: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體驗學習企劃內容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3782823" y="663960"/>
            <a:ext cx="2716590" cy="6006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175341" y="737391"/>
            <a:ext cx="218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書內容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2844987" y="2387150"/>
            <a:ext cx="5587735" cy="352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企劃發想：動機、目的等。</a:t>
            </a:r>
            <a:endParaRPr lang="en-US" altLang="zh-TW" sz="2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indent="-447675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體驗學習規劃主題、內容及執行方法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包含事前規劃準備、執行過程記錄、呈現方式等。</a:t>
            </a:r>
            <a:endParaRPr lang="en-US" altLang="zh-TW" sz="2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程。</a:t>
            </a:r>
            <a:endParaRPr lang="en-US" altLang="zh-TW" sz="2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預算規劃及來源。</a:t>
            </a:r>
            <a:endParaRPr lang="en-US" altLang="zh-TW" sz="2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預期效益：自我期許等。</a:t>
            </a:r>
            <a:endParaRPr lang="en-US" altLang="zh-TW" sz="2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indent="-447675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其他：請自行延伸撰擬，如有相關附件亦可放置於企劃中。</a:t>
            </a:r>
            <a:endParaRPr lang="zh-TW" altLang="en-US" sz="2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82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795040" y="1785283"/>
            <a:ext cx="7733109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29145" y="423959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2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endParaRPr lang="en-US" altLang="zh-TW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826159" y="1933681"/>
            <a:ext cx="7923394" cy="4774351"/>
            <a:chOff x="1109" y="1052"/>
            <a:chExt cx="3696" cy="2133"/>
          </a:xfrm>
        </p:grpSpPr>
        <p:sp>
          <p:nvSpPr>
            <p:cNvPr id="13" name="AutoShape 4">
              <a:extLst>
                <a:ext uri="{FF2B5EF4-FFF2-40B4-BE49-F238E27FC236}">
                  <a16:creationId xmlns="" xmlns:a16="http://schemas.microsoft.com/office/drawing/2014/main" id="{C48AA2BF-4FF5-4F86-BC30-F5B744DF2D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9" y="1052"/>
              <a:ext cx="3696" cy="59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5">
              <a:extLst>
                <a:ext uri="{FF2B5EF4-FFF2-40B4-BE49-F238E27FC236}">
                  <a16:creationId xmlns="" xmlns:a16="http://schemas.microsoft.com/office/drawing/2014/main" id="{45951732-D7C5-4F7F-8B4A-BD4973B308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0" y="1115"/>
              <a:ext cx="648" cy="53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="" xmlns:a16="http://schemas.microsoft.com/office/drawing/2014/main" id="{C0044CE4-9541-4EC8-96D0-F6999C8C39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61" y="1261"/>
              <a:ext cx="805" cy="3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zh-TW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企劃發想</a:t>
              </a:r>
              <a:endParaRPr lang="en-US" altLang="zh-CN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="" xmlns:a16="http://schemas.microsoft.com/office/drawing/2014/main" id="{BD149479-679B-4CC3-9609-C1551FA187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62" y="1098"/>
              <a:ext cx="2816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268288" indent="-268288">
                <a:spcBef>
                  <a:spcPct val="0"/>
                </a:spcBef>
                <a:buClrTx/>
                <a:buSzTx/>
                <a:buNone/>
              </a:pP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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 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參與計畫的</a:t>
              </a:r>
              <a:r>
                <a:rPr lang="zh-TW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動機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，例如受到人</a:t>
              </a:r>
              <a:r>
                <a:rPr lang="zh-TW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事、物的影響，或想透過計畫實踐個人興趣、理想，或訓練獨立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生活、探索哪些領域。</a:t>
              </a: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8288" indent="-268288">
                <a:spcBef>
                  <a:spcPct val="0"/>
                </a:spcBef>
                <a:buClrTx/>
                <a:buSzTx/>
                <a:buNone/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 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規劃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zh-TW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目的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，例如想達成個人哪些理想或價值觀、想改變環境成為什麼狀態、想釐清生涯方向。</a:t>
              </a:r>
              <a:endParaRPr lang="en-US" altLang="zh-CN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AutoShape 9">
              <a:extLst>
                <a:ext uri="{FF2B5EF4-FFF2-40B4-BE49-F238E27FC236}">
                  <a16:creationId xmlns="" xmlns:a16="http://schemas.microsoft.com/office/drawing/2014/main" id="{C42F900C-E0C2-48A5-89AB-6AEBA8D7C9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9" y="1713"/>
              <a:ext cx="3696" cy="144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="" xmlns:a16="http://schemas.microsoft.com/office/drawing/2014/main" id="{6B0322FC-F936-4745-B204-397B6E8EE4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1" y="2043"/>
              <a:ext cx="670" cy="78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C0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="" xmlns:a16="http://schemas.microsoft.com/office/drawing/2014/main" id="{D3F98763-4FC5-45D8-AB32-C18D67C4297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38" y="2202"/>
              <a:ext cx="616" cy="5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規劃主題內容</a:t>
              </a:r>
              <a:endPara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執行方法</a:t>
              </a:r>
              <a:endParaRPr lang="en-US" altLang="zh-CN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Text Box 13">
              <a:extLst>
                <a:ext uri="{FF2B5EF4-FFF2-40B4-BE49-F238E27FC236}">
                  <a16:creationId xmlns="" xmlns:a16="http://schemas.microsoft.com/office/drawing/2014/main" id="{AC11A01C-F0C9-4DF5-90EB-D7A6017D8BD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43" y="1741"/>
              <a:ext cx="2862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執行企劃前準備事項，例如</a:t>
              </a:r>
              <a:r>
                <a:rPr lang="zh-TW" altLang="en-US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體驗地點</a:t>
              </a: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與單</a:t>
              </a:r>
              <a:r>
                <a:rPr lang="zh-TW" altLang="en-US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位</a:t>
              </a: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</a:t>
              </a:r>
              <a:r>
                <a:rPr lang="zh-TW" altLang="en-US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蒐集</a:t>
              </a: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、行程</a:t>
              </a:r>
              <a:r>
                <a:rPr lang="zh-TW" altLang="en-US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安排、</a:t>
              </a: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出國語言</a:t>
              </a:r>
              <a:r>
                <a:rPr lang="zh-TW" altLang="en-US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、取得志願服務證。</a:t>
              </a:r>
              <a:endParaRPr lang="en-US" altLang="zh-TW" sz="17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鼓勵規劃多元體驗類型，並設定主題，例如</a:t>
              </a:r>
              <a:r>
                <a:rPr lang="en-US" altLang="zh-TW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年有</a:t>
              </a:r>
              <a:r>
                <a:rPr lang="en-US" altLang="zh-TW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段期程，各進行服務老人、學習傳統療法、踏查臺灣小百岳等不同的主題。</a:t>
              </a:r>
              <a:endParaRPr lang="en-US" altLang="zh-TW" sz="17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想在執行企劃的過程當中，發現什麼、學習甚麼</a:t>
              </a:r>
              <a:endParaRPr lang="en-US" altLang="zh-TW" sz="17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執行過程中，如何管理自己的時間、遇到挫折時如何面對</a:t>
              </a:r>
              <a:endParaRPr lang="en-US" altLang="zh-TW" sz="17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如何評估執行完成後，自己要繼續升學或是進入職場</a:t>
              </a:r>
              <a:endParaRPr lang="en-US" altLang="zh-TW" sz="17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除了填寫雙週誌，還可用哪些工具紀錄自己體驗過程，例如相片圖文、影像錄影、</a:t>
              </a:r>
              <a:r>
                <a:rPr lang="zh-TW" altLang="zh-TW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臉</a:t>
              </a:r>
              <a:r>
                <a:rPr lang="zh-TW" altLang="zh-TW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書粉絲專頁</a:t>
              </a:r>
              <a:r>
                <a:rPr lang="zh-TW" altLang="zh-TW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或IG</a:t>
              </a:r>
              <a:endPara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體驗成果的</a:t>
              </a:r>
              <a:r>
                <a:rPr lang="zh-TW" altLang="zh-TW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呈現方式</a:t>
              </a:r>
              <a:r>
                <a:rPr lang="zh-TW" altLang="en-US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，例如寫成一本書、剪輯為影片、辦理分享會、回高中母校分享經驗</a:t>
              </a:r>
              <a:endParaRPr lang="en-US" altLang="zh-CN" sz="17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/>
        </p:nvSpPr>
        <p:spPr bwMode="auto">
          <a:xfrm>
            <a:off x="3773859" y="585984"/>
            <a:ext cx="2716590" cy="6006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102744" y="675682"/>
            <a:ext cx="222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書內容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圓角矩形 7">
            <a:extLst>
              <a:ext uri="{FF2B5EF4-FFF2-40B4-BE49-F238E27FC236}">
                <a16:creationId xmlns=""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1099146" y="1291042"/>
            <a:ext cx="6069712" cy="53319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=""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185975" y="1357983"/>
            <a:ext cx="584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學習及國際體驗探索規劃</a:t>
            </a: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體驗學習企劃內容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1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795040" y="1785283"/>
            <a:ext cx="7733109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27135" y="582941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2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endParaRPr lang="en-US" altLang="zh-TW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826159" y="2318472"/>
            <a:ext cx="7896500" cy="4333339"/>
            <a:chOff x="1102" y="1138"/>
            <a:chExt cx="3696" cy="2082"/>
          </a:xfrm>
        </p:grpSpPr>
        <p:sp>
          <p:nvSpPr>
            <p:cNvPr id="13" name="AutoShape 4">
              <a:extLst>
                <a:ext uri="{FF2B5EF4-FFF2-40B4-BE49-F238E27FC236}">
                  <a16:creationId xmlns="" xmlns:a16="http://schemas.microsoft.com/office/drawing/2014/main" id="{C48AA2BF-4FF5-4F86-BC30-F5B744DF2D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2" y="1138"/>
              <a:ext cx="3696" cy="208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5">
              <a:extLst>
                <a:ext uri="{FF2B5EF4-FFF2-40B4-BE49-F238E27FC236}">
                  <a16:creationId xmlns="" xmlns:a16="http://schemas.microsoft.com/office/drawing/2014/main" id="{45951732-D7C5-4F7F-8B4A-BD4973B308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8" y="1205"/>
              <a:ext cx="710" cy="29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="" xmlns:a16="http://schemas.microsoft.com/office/drawing/2014/main" id="{C0044CE4-9541-4EC8-96D0-F6999C8C39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70" y="1261"/>
              <a:ext cx="805" cy="2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CN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</a:t>
              </a:r>
              <a:r>
                <a:rPr lang="en-US" altLang="zh-CN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CN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</a:t>
              </a:r>
              <a:endParaRPr lang="en-US" altLang="zh-CN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="" xmlns:a16="http://schemas.microsoft.com/office/drawing/2014/main" id="{BD149479-679B-4CC3-9609-C1551FA187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49" y="1205"/>
              <a:ext cx="2816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en-US" altLang="zh-CN" sz="1600" dirty="0" smtClean="0"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CN" altLang="en-US" sz="1600" dirty="0"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lang="en-US" altLang="zh-CN" sz="1600" dirty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CN" altLang="en-US" sz="1600" dirty="0">
                  <a:latin typeface="微軟正黑體" pitchFamily="34" charset="-120"/>
                  <a:ea typeface="微軟正黑體" pitchFamily="34" charset="-120"/>
                </a:rPr>
                <a:t>或</a:t>
              </a:r>
              <a:r>
                <a:rPr lang="en-US" altLang="zh-CN" sz="1600" dirty="0"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CN" altLang="en-US" sz="1600" dirty="0"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lang="en-US" altLang="zh-CN" sz="1600" dirty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CN" altLang="en-US" sz="1600" dirty="0">
                  <a:latin typeface="微軟正黑體" pitchFamily="34" charset="-120"/>
                  <a:ea typeface="微軟正黑體" pitchFamily="34" charset="-120"/>
                </a:rPr>
                <a:t>期間，每種體驗學習類型的執行區間</a:t>
              </a:r>
              <a:r>
                <a:rPr lang="zh-CN" altLang="en-US" sz="1600" dirty="0" smtClean="0">
                  <a:latin typeface="微軟正黑體" pitchFamily="34" charset="-120"/>
                  <a:ea typeface="微軟正黑體" pitchFamily="34" charset="-120"/>
                </a:rPr>
                <a:t>、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執行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主題</a:t>
              </a:r>
              <a:r>
                <a:rPr lang="zh-CN" altLang="en-US" sz="1600" dirty="0" smtClean="0">
                  <a:latin typeface="微軟正黑體" pitchFamily="34" charset="-120"/>
                  <a:ea typeface="微軟正黑體" pitchFamily="34" charset="-120"/>
                </a:rPr>
                <a:t>、地點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等。以下為執行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年的範例。</a:t>
              </a:r>
              <a:endParaRPr lang="en-US" altLang="zh-TW" sz="16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endParaRPr lang="en-US" altLang="zh-TW" sz="18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endParaRPr lang="en-US" altLang="zh-TW" sz="18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endParaRPr lang="en-US" altLang="zh-CN" sz="18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endParaRPr lang="en-US" altLang="zh-CN" sz="1800" dirty="0">
                <a:latin typeface="微軟正黑體" pitchFamily="34" charset="-120"/>
                <a:ea typeface="微軟正黑體" pitchFamily="34" charset="-120"/>
              </a:endParaRPr>
            </a:p>
            <a:p>
              <a:pPr marL="268288" indent="-268288">
                <a:spcBef>
                  <a:spcPct val="0"/>
                </a:spcBef>
                <a:buClrTx/>
                <a:buSzTx/>
                <a:buNone/>
              </a:pPr>
              <a:endParaRPr lang="en-US" altLang="zh-CN" sz="1800" dirty="0">
                <a:latin typeface="微軟正黑體" pitchFamily="34" charset="-120"/>
                <a:ea typeface="微軟正黑體" pitchFamily="34" charset="-120"/>
              </a:endParaRPr>
            </a:p>
            <a:p>
              <a:pPr marL="268288" indent="-268288">
                <a:spcBef>
                  <a:spcPct val="0"/>
                </a:spcBef>
                <a:buClrTx/>
                <a:buSzTx/>
                <a:buNone/>
              </a:pPr>
              <a:endParaRPr lang="en-US" altLang="zh-CN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/>
        </p:nvSpPr>
        <p:spPr bwMode="auto">
          <a:xfrm>
            <a:off x="3782823" y="739586"/>
            <a:ext cx="2716590" cy="6006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175341" y="813017"/>
            <a:ext cx="222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書內容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圓角矩形 7">
            <a:extLst>
              <a:ext uri="{FF2B5EF4-FFF2-40B4-BE49-F238E27FC236}">
                <a16:creationId xmlns=""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1058726" y="1632552"/>
            <a:ext cx="6069712" cy="53319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=""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102135" y="1719064"/>
            <a:ext cx="584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學習及國際體驗探索規劃</a:t>
            </a: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體驗學習企劃內容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74" y="3135310"/>
            <a:ext cx="5834591" cy="335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795040" y="1785283"/>
            <a:ext cx="7733109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27135" y="582941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2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endParaRPr lang="en-US" altLang="zh-TW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755655" y="2093688"/>
            <a:ext cx="7896500" cy="4567088"/>
            <a:chOff x="1069" y="1030"/>
            <a:chExt cx="3696" cy="2082"/>
          </a:xfrm>
        </p:grpSpPr>
        <p:sp>
          <p:nvSpPr>
            <p:cNvPr id="13" name="AutoShape 4">
              <a:extLst>
                <a:ext uri="{FF2B5EF4-FFF2-40B4-BE49-F238E27FC236}">
                  <a16:creationId xmlns="" xmlns:a16="http://schemas.microsoft.com/office/drawing/2014/main" id="{C48AA2BF-4FF5-4F86-BC30-F5B744DF2D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69" y="1030"/>
              <a:ext cx="3696" cy="208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5">
              <a:extLst>
                <a:ext uri="{FF2B5EF4-FFF2-40B4-BE49-F238E27FC236}">
                  <a16:creationId xmlns="" xmlns:a16="http://schemas.microsoft.com/office/drawing/2014/main" id="{45951732-D7C5-4F7F-8B4A-BD4973B308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31" y="1112"/>
              <a:ext cx="710" cy="34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="" xmlns:a16="http://schemas.microsoft.com/office/drawing/2014/main" id="{C0044CE4-9541-4EC8-96D0-F6999C8C39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66" y="1135"/>
              <a:ext cx="640" cy="3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預算規劃</a:t>
              </a:r>
              <a:endPara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及來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源</a:t>
              </a:r>
              <a:endParaRPr lang="en-US" altLang="zh-CN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="" xmlns:a16="http://schemas.microsoft.com/office/drawing/2014/main" id="{BD149479-679B-4CC3-9609-C1551FA187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54" y="1083"/>
              <a:ext cx="2811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盤點執行企劃可能會產生的經費支出，其中保險費務必編列，並建議編預備金，以因應臨時需求，並請說明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經費來源，或籌措經費的方式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。以下為執行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年的範例。</a:t>
              </a:r>
              <a:endParaRPr lang="en-US" altLang="zh-CN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/>
        </p:nvSpPr>
        <p:spPr bwMode="auto">
          <a:xfrm>
            <a:off x="3782823" y="739586"/>
            <a:ext cx="2716590" cy="6006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175341" y="813017"/>
            <a:ext cx="222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書內容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圓角矩形 7">
            <a:extLst>
              <a:ext uri="{FF2B5EF4-FFF2-40B4-BE49-F238E27FC236}">
                <a16:creationId xmlns=""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990283" y="1460630"/>
            <a:ext cx="6069712" cy="53319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=""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102135" y="1567062"/>
            <a:ext cx="584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學習及國際體驗探索規劃</a:t>
            </a: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體驗學習企劃內容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88" y="3056682"/>
            <a:ext cx="5977564" cy="35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5061" y="9785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    錄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486484600"/>
              </p:ext>
            </p:extLst>
          </p:nvPr>
        </p:nvGraphicFramePr>
        <p:xfrm>
          <a:off x="1641570" y="1972740"/>
          <a:ext cx="6096000" cy="257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手繪多邊形 3"/>
          <p:cNvSpPr/>
          <p:nvPr/>
        </p:nvSpPr>
        <p:spPr>
          <a:xfrm>
            <a:off x="1755129" y="2070635"/>
            <a:ext cx="4567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1942404" y="2748853"/>
            <a:ext cx="4567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1876570" y="3465569"/>
            <a:ext cx="4567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775683" y="4824832"/>
            <a:ext cx="5911478" cy="514219"/>
            <a:chOff x="477988" y="342812"/>
            <a:chExt cx="7604867" cy="685625"/>
          </a:xfrm>
        </p:grpSpPr>
        <p:sp>
          <p:nvSpPr>
            <p:cNvPr id="11" name="矩形 10"/>
            <p:cNvSpPr/>
            <p:nvPr/>
          </p:nvSpPr>
          <p:spPr>
            <a:xfrm>
              <a:off x="477988" y="342812"/>
              <a:ext cx="7604867" cy="685625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矩形 11"/>
            <p:cNvSpPr/>
            <p:nvPr/>
          </p:nvSpPr>
          <p:spPr>
            <a:xfrm>
              <a:off x="477988" y="342812"/>
              <a:ext cx="7604867" cy="685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8161" tIns="62865" rIns="62865" bIns="62865" numCol="1" spcCol="1270" anchor="ctr" anchorCtr="0">
              <a:noAutofit/>
            </a:bodyPr>
            <a:lstStyle/>
            <a:p>
              <a:pPr defTabSz="11001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參與青年執行期間輔導配套措施</a:t>
              </a:r>
            </a:p>
          </p:txBody>
        </p:sp>
      </p:grpSp>
      <p:sp>
        <p:nvSpPr>
          <p:cNvPr id="10" name="橢圓 9"/>
          <p:cNvSpPr/>
          <p:nvPr/>
        </p:nvSpPr>
        <p:spPr>
          <a:xfrm>
            <a:off x="1433742" y="4797800"/>
            <a:ext cx="642774" cy="64277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群組 12"/>
          <p:cNvGrpSpPr/>
          <p:nvPr/>
        </p:nvGrpSpPr>
        <p:grpSpPr>
          <a:xfrm>
            <a:off x="1983511" y="4111894"/>
            <a:ext cx="5703650" cy="514219"/>
            <a:chOff x="477988" y="342812"/>
            <a:chExt cx="7604867" cy="685625"/>
          </a:xfrm>
          <a:gradFill>
            <a:gsLst>
              <a:gs pos="0">
                <a:srgbClr val="CCECFF"/>
              </a:gs>
              <a:gs pos="100000">
                <a:srgbClr val="DDDDDD"/>
              </a:gs>
            </a:gsLst>
            <a:lin ang="2700000" scaled="1"/>
          </a:gradFill>
        </p:grpSpPr>
        <p:sp>
          <p:nvSpPr>
            <p:cNvPr id="14" name="矩形 13"/>
            <p:cNvSpPr/>
            <p:nvPr/>
          </p:nvSpPr>
          <p:spPr>
            <a:xfrm>
              <a:off x="477988" y="342812"/>
              <a:ext cx="7604867" cy="68562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矩形 14"/>
            <p:cNvSpPr/>
            <p:nvPr/>
          </p:nvSpPr>
          <p:spPr>
            <a:xfrm>
              <a:off x="477988" y="342812"/>
              <a:ext cx="7604867" cy="6856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8161" tIns="62865" rIns="62865" bIns="62865" numCol="1" spcCol="1270" anchor="ctr" anchorCtr="0">
              <a:noAutofit/>
            </a:bodyPr>
            <a:lstStyle/>
            <a:p>
              <a:pPr defTabSz="11001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dirty="0" smtClean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審查作業</a:t>
              </a:r>
              <a:endPara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橢圓 15"/>
          <p:cNvSpPr/>
          <p:nvPr/>
        </p:nvSpPr>
        <p:spPr>
          <a:xfrm>
            <a:off x="1646222" y="4103908"/>
            <a:ext cx="642774" cy="64277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手繪多邊形 16"/>
          <p:cNvSpPr/>
          <p:nvPr/>
        </p:nvSpPr>
        <p:spPr>
          <a:xfrm>
            <a:off x="1739228" y="4131685"/>
            <a:ext cx="4567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1518335" y="4844159"/>
            <a:ext cx="4567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76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795040" y="1785283"/>
            <a:ext cx="7733109" cy="448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29145" y="423959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2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endParaRPr lang="en-US" altLang="zh-TW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811572" y="2231344"/>
            <a:ext cx="7716577" cy="3418833"/>
            <a:chOff x="1102" y="1052"/>
            <a:chExt cx="3703" cy="1599"/>
          </a:xfrm>
        </p:grpSpPr>
        <p:sp>
          <p:nvSpPr>
            <p:cNvPr id="13" name="AutoShape 4">
              <a:extLst>
                <a:ext uri="{FF2B5EF4-FFF2-40B4-BE49-F238E27FC236}">
                  <a16:creationId xmlns="" xmlns:a16="http://schemas.microsoft.com/office/drawing/2014/main" id="{C48AA2BF-4FF5-4F86-BC30-F5B744DF2D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9" y="1052"/>
              <a:ext cx="3696" cy="65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5">
              <a:extLst>
                <a:ext uri="{FF2B5EF4-FFF2-40B4-BE49-F238E27FC236}">
                  <a16:creationId xmlns="" xmlns:a16="http://schemas.microsoft.com/office/drawing/2014/main" id="{45951732-D7C5-4F7F-8B4A-BD4973B308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0" y="1115"/>
              <a:ext cx="648" cy="53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="" xmlns:a16="http://schemas.microsoft.com/office/drawing/2014/main" id="{C0044CE4-9541-4EC8-96D0-F6999C8C39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61" y="1261"/>
              <a:ext cx="805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預期效益</a:t>
              </a:r>
              <a:endParaRPr lang="en-US" altLang="zh-CN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="" xmlns:a16="http://schemas.microsoft.com/office/drawing/2014/main" id="{BD149479-679B-4CC3-9609-C1551FA187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36" y="1136"/>
              <a:ext cx="281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ts val="60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期待執行完成後，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實現哪些自我期許的理想。</a:t>
              </a:r>
              <a:endPara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對未來生涯方向，有否更清楚的藍圖。</a:t>
              </a: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完成企劃目的後，對個人、親友、社會帶來的影響。</a:t>
              </a:r>
              <a:endParaRPr lang="en-US" altLang="zh-CN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AutoShape 9">
              <a:extLst>
                <a:ext uri="{FF2B5EF4-FFF2-40B4-BE49-F238E27FC236}">
                  <a16:creationId xmlns="" xmlns:a16="http://schemas.microsoft.com/office/drawing/2014/main" id="{C42F900C-E0C2-48A5-89AB-6AEBA8D7C9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2" y="1883"/>
              <a:ext cx="3696" cy="76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="" xmlns:a16="http://schemas.microsoft.com/office/drawing/2014/main" id="{6B0322FC-F936-4745-B204-397B6E8EE4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26" y="1963"/>
              <a:ext cx="670" cy="53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C0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="" xmlns:a16="http://schemas.microsoft.com/office/drawing/2014/main" id="{D3F98763-4FC5-45D8-AB32-C18D67C4297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53" y="2135"/>
              <a:ext cx="616" cy="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</a:t>
              </a:r>
              <a:endParaRPr lang="en-US" altLang="zh-CN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Text Box 13">
              <a:extLst>
                <a:ext uri="{FF2B5EF4-FFF2-40B4-BE49-F238E27FC236}">
                  <a16:creationId xmlns="" xmlns:a16="http://schemas.microsoft.com/office/drawing/2014/main" id="{AC11A01C-F0C9-4DF5-90EB-D7A6017D8BD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36" y="1935"/>
              <a:ext cx="2862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ts val="600"/>
                </a:spcBef>
                <a:buClrTx/>
                <a:buSzTx/>
                <a:buNone/>
              </a:pP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請自行延伸撰擬，如有相關附件亦可放置於企劃</a:t>
              </a:r>
              <a:r>
                <a:rPr lang="zh-TW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，例如：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9388" indent="-179388">
                <a:spcBef>
                  <a:spcPts val="1200"/>
                </a:spcBef>
                <a:buClrTx/>
                <a:buSzTx/>
                <a:buNone/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 </a:t>
              </a:r>
              <a:r>
                <a:rPr lang="zh-TW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內外各項表現的</a:t>
              </a:r>
              <a:r>
                <a:rPr lang="zh-TW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紀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錄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、擔任</a:t>
              </a:r>
              <a:r>
                <a:rPr lang="zh-TW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班級幹部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、參與</a:t>
              </a:r>
              <a:r>
                <a:rPr lang="zh-TW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社團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</a:t>
              </a:r>
              <a:r>
                <a:rPr lang="zh-TW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檢定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證照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工讀經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歷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</a:t>
              </a:r>
              <a:r>
                <a:rPr lang="en-US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檢附</a:t>
              </a:r>
              <a:r>
                <a:rPr lang="zh-TW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證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明文件</a:t>
              </a:r>
              <a:r>
                <a:rPr lang="zh-TW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>
                <a:spcBef>
                  <a:spcPts val="600"/>
                </a:spcBef>
                <a:buClrTx/>
                <a:buSzTx/>
                <a:buNone/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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與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體驗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學習類型相關的經歷文件</a:t>
              </a:r>
              <a:endParaRPr lang="en-US" altLang="zh-CN" sz="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/>
        </p:nvSpPr>
        <p:spPr bwMode="auto">
          <a:xfrm>
            <a:off x="3773859" y="585984"/>
            <a:ext cx="2716590" cy="6006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102744" y="675682"/>
            <a:ext cx="222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書內容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圓角矩形 7">
            <a:extLst>
              <a:ext uri="{FF2B5EF4-FFF2-40B4-BE49-F238E27FC236}">
                <a16:creationId xmlns=""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1098173" y="1398724"/>
            <a:ext cx="6069712" cy="53319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=""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160744" y="1492222"/>
            <a:ext cx="584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學習及國際體驗探索規劃</a:t>
            </a:r>
            <a:r>
              <a:rPr lang="en-US" altLang="zh-TW" sz="2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體驗學習企劃內容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52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429145" y="423959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2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審查作業</a:t>
              </a:r>
              <a:endParaRPr lang="en-US" altLang="zh-TW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954343" y="3725284"/>
            <a:ext cx="7273926" cy="1639298"/>
            <a:chOff x="-1" y="1816781"/>
            <a:chExt cx="7273926" cy="1699390"/>
          </a:xfrm>
        </p:grpSpPr>
        <p:sp>
          <p:nvSpPr>
            <p:cNvPr id="41" name="向上箭號圖說文字 40"/>
            <p:cNvSpPr/>
            <p:nvPr/>
          </p:nvSpPr>
          <p:spPr>
            <a:xfrm rot="10800000">
              <a:off x="-1" y="1816781"/>
              <a:ext cx="7273925" cy="1699390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8269636"/>
                <a:satOff val="13411"/>
                <a:lumOff val="98"/>
                <a:alphaOff val="0"/>
              </a:schemeClr>
            </a:fillRef>
            <a:effectRef idx="0">
              <a:schemeClr val="accent3">
                <a:hueOff val="-8269636"/>
                <a:satOff val="13411"/>
                <a:lumOff val="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向上箭號圖說文字 4"/>
            <p:cNvSpPr/>
            <p:nvPr/>
          </p:nvSpPr>
          <p:spPr>
            <a:xfrm>
              <a:off x="0" y="1891157"/>
              <a:ext cx="7273925" cy="478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第二階段執行情形審查</a:t>
              </a:r>
              <a:r>
                <a:rPr lang="en-US" altLang="zh-TW" sz="20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(</a:t>
              </a:r>
              <a:r>
                <a:rPr lang="zh-TW" altLang="en-US" sz="20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前一年度</a:t>
              </a:r>
              <a:r>
                <a:rPr lang="en-US" altLang="zh-TW" sz="20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12</a:t>
              </a:r>
              <a:r>
                <a:rPr lang="zh-TW" altLang="en-US" sz="20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月底提出執行報告</a:t>
              </a:r>
              <a:r>
                <a:rPr lang="en-US" altLang="zh-TW" sz="20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)</a:t>
              </a:r>
              <a:endParaRPr lang="zh-TW" altLang="en-US" sz="2000" b="1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961973" y="4281177"/>
            <a:ext cx="7275669" cy="498001"/>
            <a:chOff x="-1744" y="2425045"/>
            <a:chExt cx="7275669" cy="498001"/>
          </a:xfrm>
        </p:grpSpPr>
        <p:sp>
          <p:nvSpPr>
            <p:cNvPr id="39" name="矩形 38"/>
            <p:cNvSpPr/>
            <p:nvPr/>
          </p:nvSpPr>
          <p:spPr>
            <a:xfrm>
              <a:off x="-1744" y="2425045"/>
              <a:ext cx="7273925" cy="498001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-8531845"/>
                <a:satOff val="9726"/>
                <a:lumOff val="664"/>
                <a:alphaOff val="0"/>
              </a:schemeClr>
            </a:lnRef>
            <a:fillRef idx="1">
              <a:schemeClr val="accent3">
                <a:tint val="40000"/>
                <a:alpha val="90000"/>
                <a:hueOff val="-8531845"/>
                <a:satOff val="9726"/>
                <a:lumOff val="664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8531845"/>
                <a:satOff val="9726"/>
                <a:lumOff val="66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矩形 39"/>
            <p:cNvSpPr/>
            <p:nvPr/>
          </p:nvSpPr>
          <p:spPr>
            <a:xfrm>
              <a:off x="0" y="2481629"/>
              <a:ext cx="7273925" cy="416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25400" rIns="14224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+mj-ea"/>
                  <a:ea typeface="+mj-ea"/>
                </a:rPr>
                <a:t>審查通過者，青年署具函證明青年參加本計畫</a:t>
              </a:r>
              <a:endParaRPr lang="zh-TW" altLang="en-US" sz="2000" b="1" kern="1200" dirty="0">
                <a:latin typeface="+mj-ea"/>
                <a:ea typeface="+mj-ea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946710" y="2311747"/>
            <a:ext cx="7273926" cy="1413536"/>
            <a:chOff x="-1" y="122050"/>
            <a:chExt cx="7273926" cy="1668638"/>
          </a:xfrm>
        </p:grpSpPr>
        <p:sp>
          <p:nvSpPr>
            <p:cNvPr id="37" name="向上箭號圖說文字 36"/>
            <p:cNvSpPr/>
            <p:nvPr/>
          </p:nvSpPr>
          <p:spPr>
            <a:xfrm rot="10800000">
              <a:off x="-1" y="122050"/>
              <a:ext cx="7273925" cy="1668638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6539272"/>
                <a:satOff val="26822"/>
                <a:lumOff val="197"/>
                <a:alphaOff val="0"/>
              </a:schemeClr>
            </a:fillRef>
            <a:effectRef idx="0">
              <a:schemeClr val="accent3">
                <a:hueOff val="-16539272"/>
                <a:satOff val="26822"/>
                <a:lumOff val="1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向上箭號圖說文字 8"/>
            <p:cNvSpPr/>
            <p:nvPr/>
          </p:nvSpPr>
          <p:spPr>
            <a:xfrm>
              <a:off x="0" y="176689"/>
              <a:ext cx="7273925" cy="467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第一階段行前企劃審查</a:t>
              </a:r>
              <a:r>
                <a:rPr lang="en-US" altLang="zh-TW" sz="20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(7</a:t>
              </a:r>
              <a:r>
                <a:rPr lang="zh-TW" altLang="en-US" sz="20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  <a:r>
                <a:rPr lang="en-US" altLang="zh-TW" sz="20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)</a:t>
              </a:r>
              <a:endParaRPr lang="zh-TW" altLang="en-US" sz="2000" b="1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954342" y="2749693"/>
            <a:ext cx="7281556" cy="475980"/>
            <a:chOff x="-19567" y="1025842"/>
            <a:chExt cx="7281556" cy="475980"/>
          </a:xfrm>
        </p:grpSpPr>
        <p:sp>
          <p:nvSpPr>
            <p:cNvPr id="33" name="矩形 32"/>
            <p:cNvSpPr/>
            <p:nvPr/>
          </p:nvSpPr>
          <p:spPr>
            <a:xfrm>
              <a:off x="-11936" y="1064976"/>
              <a:ext cx="7273925" cy="429023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-17063690"/>
                <a:satOff val="19452"/>
                <a:lumOff val="1327"/>
                <a:alphaOff val="0"/>
              </a:schemeClr>
            </a:lnRef>
            <a:fillRef idx="1">
              <a:schemeClr val="accent3">
                <a:tint val="40000"/>
                <a:alpha val="90000"/>
                <a:hueOff val="-17063690"/>
                <a:satOff val="19452"/>
                <a:lumOff val="1327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17063690"/>
                <a:satOff val="19452"/>
                <a:lumOff val="132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矩形 35"/>
            <p:cNvSpPr/>
            <p:nvPr/>
          </p:nvSpPr>
          <p:spPr>
            <a:xfrm>
              <a:off x="-19567" y="1025842"/>
              <a:ext cx="7273925" cy="475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25400" rIns="14224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+mj-ea"/>
                  <a:ea typeface="+mj-ea"/>
                </a:rPr>
                <a:t>審查通過者可依所提企劃執行</a:t>
              </a:r>
              <a:endParaRPr lang="zh-TW" altLang="en-US" sz="2000" b="1" kern="1200" dirty="0">
                <a:latin typeface="+mj-ea"/>
                <a:ea typeface="+mj-ea"/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928552" y="5325640"/>
            <a:ext cx="7307346" cy="1022760"/>
            <a:chOff x="-156149" y="5738408"/>
            <a:chExt cx="7390986" cy="1148432"/>
          </a:xfrm>
        </p:grpSpPr>
        <p:sp>
          <p:nvSpPr>
            <p:cNvPr id="44" name="矩形 43"/>
            <p:cNvSpPr/>
            <p:nvPr/>
          </p:nvSpPr>
          <p:spPr>
            <a:xfrm>
              <a:off x="-39088" y="5738408"/>
              <a:ext cx="7273925" cy="114843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矩形 44"/>
            <p:cNvSpPr/>
            <p:nvPr/>
          </p:nvSpPr>
          <p:spPr>
            <a:xfrm>
              <a:off x="-156149" y="5872323"/>
              <a:ext cx="7273925" cy="441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第三階段成果報告審查</a:t>
              </a:r>
              <a:r>
                <a:rPr lang="en-US" altLang="zh-TW" sz="20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(</a:t>
              </a:r>
              <a:r>
                <a:rPr lang="zh-TW" altLang="en-US" sz="20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執行期滿一個月內提出報告</a:t>
              </a:r>
              <a:r>
                <a:rPr lang="en-US" altLang="zh-TW" sz="2000" b="1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)</a:t>
              </a: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45612" y="5804539"/>
            <a:ext cx="7190286" cy="578631"/>
            <a:chOff x="58528" y="4517847"/>
            <a:chExt cx="7332458" cy="578631"/>
          </a:xfrm>
        </p:grpSpPr>
        <p:sp>
          <p:nvSpPr>
            <p:cNvPr id="47" name="矩形 46"/>
            <p:cNvSpPr/>
            <p:nvPr/>
          </p:nvSpPr>
          <p:spPr>
            <a:xfrm>
              <a:off x="58528" y="4568200"/>
              <a:ext cx="7332457" cy="528278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矩形 47"/>
            <p:cNvSpPr/>
            <p:nvPr/>
          </p:nvSpPr>
          <p:spPr>
            <a:xfrm>
              <a:off x="117061" y="4517847"/>
              <a:ext cx="7273925" cy="443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25400" rIns="14224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+mj-ea"/>
                  <a:ea typeface="+mj-ea"/>
                </a:rPr>
                <a:t>審查通過者可獲得完成計畫參與證明書</a:t>
              </a:r>
              <a:endParaRPr lang="zh-TW" altLang="en-US" sz="2000" b="1" kern="1200" dirty="0">
                <a:latin typeface="+mj-ea"/>
                <a:ea typeface="+mj-ea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1793501" y="1058064"/>
            <a:ext cx="5907180" cy="774785"/>
            <a:chOff x="0" y="3236893"/>
            <a:chExt cx="7403925" cy="1148432"/>
          </a:xfrm>
        </p:grpSpPr>
        <p:sp>
          <p:nvSpPr>
            <p:cNvPr id="50" name="矩形 49"/>
            <p:cNvSpPr/>
            <p:nvPr/>
          </p:nvSpPr>
          <p:spPr>
            <a:xfrm>
              <a:off x="17639" y="3236893"/>
              <a:ext cx="7386286" cy="1148432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矩形 50"/>
            <p:cNvSpPr/>
            <p:nvPr/>
          </p:nvSpPr>
          <p:spPr>
            <a:xfrm>
              <a:off x="0" y="3498946"/>
              <a:ext cx="7403925" cy="620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chemeClr val="tx1"/>
                  </a:solidFill>
                  <a:latin typeface="+mj-ea"/>
                  <a:ea typeface="+mj-ea"/>
                </a:rPr>
                <a:t>學校初審推薦青年，參加企劃輔導營</a:t>
              </a:r>
              <a:r>
                <a:rPr lang="en-US" altLang="zh-TW" sz="2000" b="1" kern="1200" dirty="0" smtClean="0">
                  <a:solidFill>
                    <a:schemeClr val="tx1"/>
                  </a:solidFill>
                  <a:latin typeface="+mj-ea"/>
                  <a:ea typeface="+mj-ea"/>
                </a:rPr>
                <a:t>(</a:t>
              </a:r>
              <a:r>
                <a:rPr lang="en-US" altLang="zh-TW" sz="2000" b="1" dirty="0">
                  <a:solidFill>
                    <a:schemeClr val="tx1"/>
                  </a:solidFill>
                  <a:latin typeface="+mj-ea"/>
                </a:rPr>
                <a:t>5-6</a:t>
              </a:r>
              <a:r>
                <a:rPr lang="zh-TW" altLang="en-US" sz="2000" b="1" dirty="0">
                  <a:solidFill>
                    <a:schemeClr val="tx1"/>
                  </a:solidFill>
                  <a:latin typeface="+mj-ea"/>
                </a:rPr>
                <a:t>月期間</a:t>
              </a:r>
              <a:r>
                <a:rPr lang="en-US" altLang="zh-TW" sz="2000" b="1" kern="1200" dirty="0" smtClean="0">
                  <a:solidFill>
                    <a:schemeClr val="tx1"/>
                  </a:solidFill>
                  <a:latin typeface="+mj-ea"/>
                  <a:ea typeface="+mj-ea"/>
                </a:rPr>
                <a:t>)</a:t>
              </a:r>
              <a:r>
                <a:rPr lang="zh-TW" altLang="en-US" sz="2000" b="1" kern="1200" dirty="0" smtClean="0">
                  <a:solidFill>
                    <a:schemeClr val="tx1"/>
                  </a:solidFill>
                  <a:latin typeface="+mj-ea"/>
                  <a:ea typeface="+mj-ea"/>
                </a:rPr>
                <a:t>後</a:t>
              </a:r>
              <a:endParaRPr lang="en-US" altLang="zh-TW" sz="2000" b="1" kern="1200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修正企劃書提報複審</a:t>
              </a:r>
              <a:endParaRPr lang="en-US" altLang="zh-TW" sz="2000" b="1" kern="1200" dirty="0" smtClean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向下箭號 1"/>
          <p:cNvSpPr/>
          <p:nvPr/>
        </p:nvSpPr>
        <p:spPr>
          <a:xfrm>
            <a:off x="4251090" y="1830033"/>
            <a:ext cx="665164" cy="503785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8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705842" y="1065220"/>
            <a:ext cx="7733109" cy="398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75564" y="498279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2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審查作業</a:t>
              </a:r>
              <a:endParaRPr lang="en-US" altLang="zh-TW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圓角矩形 7">
            <a:extLst>
              <a:ext uri="{FF2B5EF4-FFF2-40B4-BE49-F238E27FC236}">
                <a16:creationId xmlns=""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905211" y="1296526"/>
            <a:ext cx="1990703" cy="403995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228199" y="1350577"/>
            <a:ext cx="744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企劃輔導營           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5~6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月期間辦理，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提案青年完善企劃書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="" xmlns:a16="http://schemas.microsoft.com/office/drawing/2014/main" id="{A1AE1FF2-24FE-4B41-87D0-771919D62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2" y="4917277"/>
            <a:ext cx="775194" cy="77519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338232C2-7353-473D-9D9D-762CF06C09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14" y="2481242"/>
            <a:ext cx="6052121" cy="386184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326368" y="1834911"/>
            <a:ext cx="682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企劃輔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</a:t>
            </a:r>
            <a:r>
              <a:rPr lang="zh-TW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邀請講師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講授</a:t>
            </a:r>
            <a:r>
              <a:rPr lang="zh-TW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zh-TW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撰寫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方式及學長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姐分享執行經驗</a:t>
            </a:r>
            <a:r>
              <a:rPr lang="zh-TW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並安排審查輔導委員與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青年面對面研討</a:t>
            </a:r>
            <a:r>
              <a:rPr lang="zh-TW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內容。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69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7B4E9B0-C55B-45E7-9FA3-BFD47FAB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手繪多邊形 7">
            <a:extLst>
              <a:ext uri="{FF2B5EF4-FFF2-40B4-BE49-F238E27FC236}">
                <a16:creationId xmlns="" xmlns:a16="http://schemas.microsoft.com/office/drawing/2014/main" id="{AA1E0C0B-C1C2-4375-9DF4-83F050E4EE36}"/>
              </a:ext>
            </a:extLst>
          </p:cNvPr>
          <p:cNvSpPr/>
          <p:nvPr/>
        </p:nvSpPr>
        <p:spPr>
          <a:xfrm>
            <a:off x="336928" y="573261"/>
            <a:ext cx="758802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  <p:sp>
        <p:nvSpPr>
          <p:cNvPr id="5" name="手繪多邊形 8">
            <a:extLst>
              <a:ext uri="{FF2B5EF4-FFF2-40B4-BE49-F238E27FC236}">
                <a16:creationId xmlns="" xmlns:a16="http://schemas.microsoft.com/office/drawing/2014/main" id="{7B87ACEB-CD62-4DE8-AF9E-85F7F628CB04}"/>
              </a:ext>
            </a:extLst>
          </p:cNvPr>
          <p:cNvSpPr/>
          <p:nvPr/>
        </p:nvSpPr>
        <p:spPr>
          <a:xfrm>
            <a:off x="1127570" y="617535"/>
            <a:ext cx="5147724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參與青年執行期間輔導配套措施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="" xmlns:a16="http://schemas.microsoft.com/office/drawing/2014/main" id="{7B909088-49DF-46E2-8F68-4D19C471B0C6}"/>
              </a:ext>
            </a:extLst>
          </p:cNvPr>
          <p:cNvGrpSpPr>
            <a:grpSpLocks/>
          </p:cNvGrpSpPr>
          <p:nvPr/>
        </p:nvGrpSpPr>
        <p:grpSpPr bwMode="auto">
          <a:xfrm>
            <a:off x="578345" y="1489304"/>
            <a:ext cx="7886700" cy="4803920"/>
            <a:chOff x="1116" y="1116"/>
            <a:chExt cx="3696" cy="885"/>
          </a:xfrm>
        </p:grpSpPr>
        <p:sp>
          <p:nvSpPr>
            <p:cNvPr id="7" name="AutoShape 4">
              <a:extLst>
                <a:ext uri="{FF2B5EF4-FFF2-40B4-BE49-F238E27FC236}">
                  <a16:creationId xmlns="" xmlns:a16="http://schemas.microsoft.com/office/drawing/2014/main" id="{59D573B3-B8C5-422C-8343-7D9F44547F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6" y="1116"/>
              <a:ext cx="3696" cy="88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="" xmlns:a16="http://schemas.microsoft.com/office/drawing/2014/main" id="{D4976349-DAE0-4D7D-AA9C-DC91E81A8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5" y="1182"/>
              <a:ext cx="710" cy="72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="" xmlns:a16="http://schemas.microsoft.com/office/drawing/2014/main" id="{D4A019F9-89DB-435B-99A8-5E0E7C1206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7" y="1346"/>
              <a:ext cx="645" cy="5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諮詢輔導</a:t>
              </a:r>
              <a:endParaRPr lang="en-US" altLang="zh-TW" sz="21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lnSpc>
                  <a:spcPts val="2250"/>
                </a:lnSpc>
                <a:defRPr/>
              </a:pPr>
              <a:r>
                <a:rPr lang="zh-TW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小組委員</a:t>
              </a:r>
              <a:endParaRPr lang="en-US" altLang="zh-TW" sz="21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lnSpc>
                  <a:spcPts val="2250"/>
                </a:lnSpc>
                <a:spcBef>
                  <a:spcPts val="450"/>
                </a:spcBef>
                <a:defRPr/>
              </a:pPr>
              <a:r>
                <a:rPr lang="zh-TW" altLang="en-US" kern="0" dirty="0">
                  <a:solidFill>
                    <a:srgbClr val="CCFF99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提供參與青年體驗學習或教育學習問題諮詢</a:t>
              </a:r>
              <a:endParaRPr lang="en-US" altLang="zh-CN" dirty="0">
                <a:solidFill>
                  <a:srgbClr val="CC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endParaRPr lang="en-US" altLang="zh-CN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="" xmlns:a16="http://schemas.microsoft.com/office/drawing/2014/main" id="{442AB07C-654A-46B7-AEF5-FCCF88C3F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49" y="1388"/>
              <a:ext cx="273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endParaRPr lang="en-US" altLang="zh-CN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2" name="Text Box 7">
            <a:extLst>
              <a:ext uri="{FF2B5EF4-FFF2-40B4-BE49-F238E27FC236}">
                <a16:creationId xmlns="" xmlns:a16="http://schemas.microsoft.com/office/drawing/2014/main" id="{6F7B04A4-803B-461E-9147-83D63D50C4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22377" y="1847562"/>
            <a:ext cx="6076033" cy="5124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1000"/>
              </a:spcBef>
              <a:defRPr/>
            </a:pP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郭祥益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高雄市立中正高中輔導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室退休</a:t>
            </a:r>
            <a:r>
              <a:rPr lang="zh-CN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主任</a:t>
            </a:r>
            <a:endParaRPr lang="en-US" altLang="zh-CN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賴樹盛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全球在地行動公益協會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秘書長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丁元亨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願景青年行動網協會執行長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謝智謀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國立臺灣師範大學公民教育與活動領導學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陳美燕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國立臺灣師範大學運動休閒所教授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林玉珮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主婦聯盟環保基金會常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劉克襄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中央社董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事長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朱士維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國立臺灣大學物理學系教授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賴偉傑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臺灣綠色公民行動聯盟理事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王國英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中央大學大氣科學系暨大氣物理研究所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特聘教授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defRPr/>
            </a:pPr>
            <a:endParaRPr lang="en-US" altLang="zh-CN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defRPr/>
            </a:pP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defRPr/>
            </a:pP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defRPr/>
            </a:pP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03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464F362-B5C7-48A2-BD94-25F39632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7B4E9B0-C55B-45E7-9FA3-BFD47FAB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手繪多邊形 7">
            <a:extLst>
              <a:ext uri="{FF2B5EF4-FFF2-40B4-BE49-F238E27FC236}">
                <a16:creationId xmlns="" xmlns:a16="http://schemas.microsoft.com/office/drawing/2014/main" id="{AA1E0C0B-C1C2-4375-9DF4-83F050E4EE36}"/>
              </a:ext>
            </a:extLst>
          </p:cNvPr>
          <p:cNvSpPr/>
          <p:nvPr/>
        </p:nvSpPr>
        <p:spPr>
          <a:xfrm>
            <a:off x="292319" y="773841"/>
            <a:ext cx="758802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  <p:sp>
        <p:nvSpPr>
          <p:cNvPr id="5" name="手繪多邊形 8">
            <a:extLst>
              <a:ext uri="{FF2B5EF4-FFF2-40B4-BE49-F238E27FC236}">
                <a16:creationId xmlns="" xmlns:a16="http://schemas.microsoft.com/office/drawing/2014/main" id="{7B87ACEB-CD62-4DE8-AF9E-85F7F628CB04}"/>
              </a:ext>
            </a:extLst>
          </p:cNvPr>
          <p:cNvSpPr/>
          <p:nvPr/>
        </p:nvSpPr>
        <p:spPr>
          <a:xfrm>
            <a:off x="1075704" y="860648"/>
            <a:ext cx="4998428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參與青年執行期間輔導配套措施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="" xmlns:a16="http://schemas.microsoft.com/office/drawing/2014/main" id="{7B909088-49DF-46E2-8F68-4D19C471B0C6}"/>
              </a:ext>
            </a:extLst>
          </p:cNvPr>
          <p:cNvGrpSpPr>
            <a:grpSpLocks/>
          </p:cNvGrpSpPr>
          <p:nvPr/>
        </p:nvGrpSpPr>
        <p:grpSpPr bwMode="auto">
          <a:xfrm>
            <a:off x="782241" y="2125266"/>
            <a:ext cx="7279460" cy="3414352"/>
            <a:chOff x="1104" y="1152"/>
            <a:chExt cx="3696" cy="2688"/>
          </a:xfrm>
        </p:grpSpPr>
        <p:sp>
          <p:nvSpPr>
            <p:cNvPr id="7" name="AutoShape 4">
              <a:extLst>
                <a:ext uri="{FF2B5EF4-FFF2-40B4-BE49-F238E27FC236}">
                  <a16:creationId xmlns="" xmlns:a16="http://schemas.microsoft.com/office/drawing/2014/main" id="{59D573B3-B8C5-422C-8343-7D9F44547F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1152"/>
              <a:ext cx="3696" cy="83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="" xmlns:a16="http://schemas.microsoft.com/office/drawing/2014/main" id="{D4976349-DAE0-4D7D-AA9C-DC91E81A8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5" y="1230"/>
              <a:ext cx="710" cy="68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="" xmlns:a16="http://schemas.microsoft.com/office/drawing/2014/main" id="{D4A019F9-89DB-435B-99A8-5E0E7C1206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31" y="1323"/>
              <a:ext cx="805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補助保險</a:t>
              </a:r>
              <a:endPara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en-US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經費</a:t>
              </a:r>
              <a:endParaRPr lang="en-US" altLang="zh-CN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="" xmlns:a16="http://schemas.microsoft.com/office/drawing/2014/main" id="{442AB07C-654A-46B7-AEF5-FCCF88C3F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49" y="1388"/>
              <a:ext cx="27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lang="zh-TW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補助每人每年新臺幣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2,500</a:t>
              </a:r>
              <a:r>
                <a:rPr lang="zh-TW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元為限之投保經費</a:t>
              </a:r>
              <a:endParaRPr lang="en-US" altLang="zh-CN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AutoShape 9">
              <a:extLst>
                <a:ext uri="{FF2B5EF4-FFF2-40B4-BE49-F238E27FC236}">
                  <a16:creationId xmlns="" xmlns:a16="http://schemas.microsoft.com/office/drawing/2014/main" id="{8E2EB039-8D41-4834-9969-FDFD823894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2074"/>
              <a:ext cx="3696" cy="83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AutoShape 10">
              <a:extLst>
                <a:ext uri="{FF2B5EF4-FFF2-40B4-BE49-F238E27FC236}">
                  <a16:creationId xmlns="" xmlns:a16="http://schemas.microsoft.com/office/drawing/2014/main" id="{50D2E4F6-812D-47DD-8189-3386898BCB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5" y="2150"/>
              <a:ext cx="710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Text Box 12">
              <a:extLst>
                <a:ext uri="{FF2B5EF4-FFF2-40B4-BE49-F238E27FC236}">
                  <a16:creationId xmlns="" xmlns:a16="http://schemas.microsoft.com/office/drawing/2014/main" id="{EF439840-F57B-408A-ACAA-FD4F0CF9280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20" y="2120"/>
              <a:ext cx="616" cy="7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兵役</a:t>
              </a:r>
              <a:endParaRPr lang="en-US" altLang="zh-TW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zh-TW" altLang="en-US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學籍保留</a:t>
              </a:r>
              <a:endParaRPr lang="en-US" altLang="zh-TW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zh-TW" altLang="en-US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配套措施</a:t>
              </a:r>
              <a:endParaRPr lang="en-US" altLang="zh-CN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Text Box 13">
              <a:extLst>
                <a:ext uri="{FF2B5EF4-FFF2-40B4-BE49-F238E27FC236}">
                  <a16:creationId xmlns="" xmlns:a16="http://schemas.microsoft.com/office/drawing/2014/main" id="{D4F9681B-AB65-4B36-BB51-D64CED337B3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30" y="2299"/>
              <a:ext cx="2862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協助役男暫緩徵兵、已獲得大專校院錄取之學生可辦理保留入學資格或休學</a:t>
              </a:r>
              <a:endParaRPr lang="en-US" altLang="zh-CN" sz="13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AutoShape 14">
              <a:extLst>
                <a:ext uri="{FF2B5EF4-FFF2-40B4-BE49-F238E27FC236}">
                  <a16:creationId xmlns="" xmlns:a16="http://schemas.microsoft.com/office/drawing/2014/main" id="{E8377F60-F973-4AFE-BE96-BFC9E3D061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006"/>
              <a:ext cx="3696" cy="83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AutoShape 15">
              <a:extLst>
                <a:ext uri="{FF2B5EF4-FFF2-40B4-BE49-F238E27FC236}">
                  <a16:creationId xmlns="" xmlns:a16="http://schemas.microsoft.com/office/drawing/2014/main" id="{4166391C-2F5A-4FF8-991E-3D42C877F5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5" y="3083"/>
              <a:ext cx="710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="" xmlns:a16="http://schemas.microsoft.com/office/drawing/2014/main" id="{52B598D1-6CAE-4E2F-8306-109359C77A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53" y="3166"/>
              <a:ext cx="563" cy="5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諮詢輔導</a:t>
              </a:r>
              <a:endParaRPr lang="en-US" altLang="zh-TW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zh-TW" altLang="en-US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專案窗口</a:t>
              </a:r>
              <a:endParaRPr lang="en-US" altLang="zh-CN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Text Box 18">
              <a:extLst>
                <a:ext uri="{FF2B5EF4-FFF2-40B4-BE49-F238E27FC236}">
                  <a16:creationId xmlns="" xmlns:a16="http://schemas.microsoft.com/office/drawing/2014/main" id="{63DA01D4-91EB-4ED4-990A-D5DB48B920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16" y="3191"/>
              <a:ext cx="2862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提供參與青年計畫執行問題諮詢服務</a:t>
              </a:r>
              <a:endParaRPr kumimoji="0" lang="en-US" altLang="zh-TW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en-US" altLang="zh-TW" sz="1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(02)77365582     youthee@mail.yda.gov.tw</a:t>
              </a:r>
              <a:endParaRPr lang="en-US" altLang="zh-CN" sz="18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5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464F362-B5C7-48A2-BD94-25F39632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7B4E9B0-C55B-45E7-9FA3-BFD47FAB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手繪多邊形 7">
            <a:extLst>
              <a:ext uri="{FF2B5EF4-FFF2-40B4-BE49-F238E27FC236}">
                <a16:creationId xmlns="" xmlns:a16="http://schemas.microsoft.com/office/drawing/2014/main" id="{AA1E0C0B-C1C2-4375-9DF4-83F050E4EE36}"/>
              </a:ext>
            </a:extLst>
          </p:cNvPr>
          <p:cNvSpPr/>
          <p:nvPr/>
        </p:nvSpPr>
        <p:spPr>
          <a:xfrm>
            <a:off x="255869" y="1073577"/>
            <a:ext cx="758802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  <p:sp>
        <p:nvSpPr>
          <p:cNvPr id="5" name="手繪多邊形 8">
            <a:extLst>
              <a:ext uri="{FF2B5EF4-FFF2-40B4-BE49-F238E27FC236}">
                <a16:creationId xmlns="" xmlns:a16="http://schemas.microsoft.com/office/drawing/2014/main" id="{7B87ACEB-CD62-4DE8-AF9E-85F7F628CB04}"/>
              </a:ext>
            </a:extLst>
          </p:cNvPr>
          <p:cNvSpPr/>
          <p:nvPr/>
        </p:nvSpPr>
        <p:spPr>
          <a:xfrm>
            <a:off x="1046510" y="1117851"/>
            <a:ext cx="5157065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參與青年執行期間輔導配套措施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="" xmlns:a16="http://schemas.microsoft.com/office/drawing/2014/main" id="{7B909088-49DF-46E2-8F68-4D19C471B0C6}"/>
              </a:ext>
            </a:extLst>
          </p:cNvPr>
          <p:cNvGrpSpPr>
            <a:grpSpLocks/>
          </p:cNvGrpSpPr>
          <p:nvPr/>
        </p:nvGrpSpPr>
        <p:grpSpPr bwMode="auto">
          <a:xfrm>
            <a:off x="782241" y="2125266"/>
            <a:ext cx="7279460" cy="3414352"/>
            <a:chOff x="1104" y="1152"/>
            <a:chExt cx="3696" cy="2688"/>
          </a:xfrm>
        </p:grpSpPr>
        <p:sp>
          <p:nvSpPr>
            <p:cNvPr id="7" name="AutoShape 4">
              <a:extLst>
                <a:ext uri="{FF2B5EF4-FFF2-40B4-BE49-F238E27FC236}">
                  <a16:creationId xmlns="" xmlns:a16="http://schemas.microsoft.com/office/drawing/2014/main" id="{59D573B3-B8C5-422C-8343-7D9F44547F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1152"/>
              <a:ext cx="3696" cy="83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="" xmlns:a16="http://schemas.microsoft.com/office/drawing/2014/main" id="{D4976349-DAE0-4D7D-AA9C-DC91E81A8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5" y="1230"/>
              <a:ext cx="710" cy="68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="" xmlns:a16="http://schemas.microsoft.com/office/drawing/2014/main" id="{D4A019F9-89DB-435B-99A8-5E0E7C1206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31" y="1323"/>
              <a:ext cx="805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zh-TW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預約</a:t>
              </a:r>
              <a:endParaRPr lang="en-US" altLang="zh-TW" sz="21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zh-TW" altLang="zh-TW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諮詢輔導</a:t>
              </a:r>
              <a:endParaRPr lang="en-US" altLang="zh-CN" sz="21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="" xmlns:a16="http://schemas.microsoft.com/office/drawing/2014/main" id="{442AB07C-654A-46B7-AEF5-FCCF88C3F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49" y="1388"/>
              <a:ext cx="273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zh-TW" sz="2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視青年需要，得採個別或團體方式諮詢輔導</a:t>
              </a:r>
              <a:endParaRPr kumimoji="0"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" name="AutoShape 9">
              <a:extLst>
                <a:ext uri="{FF2B5EF4-FFF2-40B4-BE49-F238E27FC236}">
                  <a16:creationId xmlns="" xmlns:a16="http://schemas.microsoft.com/office/drawing/2014/main" id="{8E2EB039-8D41-4834-9969-FDFD823894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2074"/>
              <a:ext cx="3696" cy="83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AutoShape 10">
              <a:extLst>
                <a:ext uri="{FF2B5EF4-FFF2-40B4-BE49-F238E27FC236}">
                  <a16:creationId xmlns="" xmlns:a16="http://schemas.microsoft.com/office/drawing/2014/main" id="{50D2E4F6-812D-47DD-8189-3386898BCB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5" y="2150"/>
              <a:ext cx="710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Text Box 12">
              <a:extLst>
                <a:ext uri="{FF2B5EF4-FFF2-40B4-BE49-F238E27FC236}">
                  <a16:creationId xmlns="" xmlns:a16="http://schemas.microsoft.com/office/drawing/2014/main" id="{EF439840-F57B-408A-ACAA-FD4F0CF9280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32" y="2355"/>
              <a:ext cx="61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座談會</a:t>
              </a:r>
              <a:endParaRPr lang="en-US" altLang="zh-CN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Text Box 13">
              <a:extLst>
                <a:ext uri="{FF2B5EF4-FFF2-40B4-BE49-F238E27FC236}">
                  <a16:creationId xmlns="" xmlns:a16="http://schemas.microsoft.com/office/drawing/2014/main" id="{D4F9681B-AB65-4B36-BB51-D64CED337B3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30" y="2299"/>
              <a:ext cx="2862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邀請參與青年分享執行近況</a:t>
              </a:r>
              <a:r>
                <a:rPr kumimoji="0" lang="zh-TW" altLang="en-US" sz="18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，並請輔導</a:t>
              </a: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小組委員</a:t>
              </a:r>
              <a:r>
                <a:rPr kumimoji="0" lang="zh-TW" altLang="en-US" sz="18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提供建議</a:t>
              </a:r>
              <a:endParaRPr lang="en-US" altLang="zh-CN" sz="13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AutoShape 14">
              <a:extLst>
                <a:ext uri="{FF2B5EF4-FFF2-40B4-BE49-F238E27FC236}">
                  <a16:creationId xmlns="" xmlns:a16="http://schemas.microsoft.com/office/drawing/2014/main" id="{E8377F60-F973-4AFE-BE96-BFC9E3D061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006"/>
              <a:ext cx="3696" cy="83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AutoShape 15">
              <a:extLst>
                <a:ext uri="{FF2B5EF4-FFF2-40B4-BE49-F238E27FC236}">
                  <a16:creationId xmlns="" xmlns:a16="http://schemas.microsoft.com/office/drawing/2014/main" id="{4166391C-2F5A-4FF8-991E-3D42C877F5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5" y="3083"/>
              <a:ext cx="710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="" xmlns:a16="http://schemas.microsoft.com/office/drawing/2014/main" id="{52B598D1-6CAE-4E2F-8306-109359C77A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82" y="3293"/>
              <a:ext cx="50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雙週誌</a:t>
              </a:r>
              <a:endParaRPr lang="en-US" altLang="zh-CN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Text Box 18">
              <a:extLst>
                <a:ext uri="{FF2B5EF4-FFF2-40B4-BE49-F238E27FC236}">
                  <a16:creationId xmlns="" xmlns:a16="http://schemas.microsoft.com/office/drawing/2014/main" id="{63DA01D4-91EB-4ED4-990A-D5DB48B920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16" y="3191"/>
              <a:ext cx="2862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參與青年填寫雙週誌，留下體驗過程心得紀錄</a:t>
              </a:r>
              <a:endParaRPr kumimoji="0" lang="en-US" altLang="zh-TW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青年亦可於線上提問，由輔導小組委員協助</a:t>
              </a:r>
              <a:endParaRPr lang="en-US" altLang="zh-CN" sz="18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9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464F362-B5C7-48A2-BD94-25F39632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7B4E9B0-C55B-45E7-9FA3-BFD47FAB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手繪多邊形 7">
            <a:extLst>
              <a:ext uri="{FF2B5EF4-FFF2-40B4-BE49-F238E27FC236}">
                <a16:creationId xmlns="" xmlns:a16="http://schemas.microsoft.com/office/drawing/2014/main" id="{AA1E0C0B-C1C2-4375-9DF4-83F050E4EE36}"/>
              </a:ext>
            </a:extLst>
          </p:cNvPr>
          <p:cNvSpPr/>
          <p:nvPr/>
        </p:nvSpPr>
        <p:spPr>
          <a:xfrm>
            <a:off x="402838" y="858367"/>
            <a:ext cx="758802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  <p:sp>
        <p:nvSpPr>
          <p:cNvPr id="5" name="手繪多邊形 8">
            <a:extLst>
              <a:ext uri="{FF2B5EF4-FFF2-40B4-BE49-F238E27FC236}">
                <a16:creationId xmlns="" xmlns:a16="http://schemas.microsoft.com/office/drawing/2014/main" id="{7B87ACEB-CD62-4DE8-AF9E-85F7F628CB04}"/>
              </a:ext>
            </a:extLst>
          </p:cNvPr>
          <p:cNvSpPr/>
          <p:nvPr/>
        </p:nvSpPr>
        <p:spPr>
          <a:xfrm>
            <a:off x="1161640" y="890197"/>
            <a:ext cx="516744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參與青年執行期間輔導配套措施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="" xmlns:a16="http://schemas.microsoft.com/office/drawing/2014/main" id="{7B909088-49DF-46E2-8F68-4D19C471B0C6}"/>
              </a:ext>
            </a:extLst>
          </p:cNvPr>
          <p:cNvGrpSpPr>
            <a:grpSpLocks/>
          </p:cNvGrpSpPr>
          <p:nvPr/>
        </p:nvGrpSpPr>
        <p:grpSpPr bwMode="auto">
          <a:xfrm>
            <a:off x="782239" y="2125267"/>
            <a:ext cx="7433087" cy="3538358"/>
            <a:chOff x="1104" y="1152"/>
            <a:chExt cx="3774" cy="3341"/>
          </a:xfrm>
        </p:grpSpPr>
        <p:sp>
          <p:nvSpPr>
            <p:cNvPr id="7" name="AutoShape 4">
              <a:extLst>
                <a:ext uri="{FF2B5EF4-FFF2-40B4-BE49-F238E27FC236}">
                  <a16:creationId xmlns="" xmlns:a16="http://schemas.microsoft.com/office/drawing/2014/main" id="{59D573B3-B8C5-422C-8343-7D9F44547F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1152"/>
              <a:ext cx="3696" cy="83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="" xmlns:a16="http://schemas.microsoft.com/office/drawing/2014/main" id="{D4976349-DAE0-4D7D-AA9C-DC91E81A8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5" y="1230"/>
              <a:ext cx="710" cy="68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="" xmlns:a16="http://schemas.microsoft.com/office/drawing/2014/main" id="{D4A019F9-89DB-435B-99A8-5E0E7C1206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8" y="1251"/>
              <a:ext cx="805" cy="6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LINE</a:t>
              </a:r>
            </a:p>
            <a:p>
              <a:pPr algn="ctr" eaLnBrk="0" hangingPunct="0">
                <a:defRPr/>
              </a:pPr>
              <a:r>
                <a:rPr lang="zh-CN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群組互動</a:t>
              </a:r>
              <a:endParaRPr lang="en-US" altLang="zh-CN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="" xmlns:a16="http://schemas.microsoft.com/office/drawing/2014/main" id="{442AB07C-654A-46B7-AEF5-FCCF88C3F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57" y="1304"/>
              <a:ext cx="273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65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與</a:t>
              </a: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參與青年建立</a:t>
              </a:r>
              <a:r>
                <a:rPr kumimoji="0" lang="en-US" altLang="zh-TW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LINE</a:t>
              </a:r>
              <a:r>
                <a:rPr kumimoji="0" lang="zh-CN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群組聯繫互動</a:t>
              </a:r>
              <a:r>
                <a:rPr kumimoji="0" lang="zh-CN" altLang="en-US" sz="165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，</a:t>
              </a:r>
              <a:r>
                <a:rPr kumimoji="0" lang="zh-TW" altLang="en-US" sz="165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鼓勵青年相互交流經驗與分享</a:t>
              </a:r>
              <a:endParaRPr lang="en-US" altLang="zh-CN" sz="16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AutoShape 9">
              <a:extLst>
                <a:ext uri="{FF2B5EF4-FFF2-40B4-BE49-F238E27FC236}">
                  <a16:creationId xmlns="" xmlns:a16="http://schemas.microsoft.com/office/drawing/2014/main" id="{8E2EB039-8D41-4834-9969-FDFD823894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2074"/>
              <a:ext cx="3696" cy="83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AutoShape 10">
              <a:extLst>
                <a:ext uri="{FF2B5EF4-FFF2-40B4-BE49-F238E27FC236}">
                  <a16:creationId xmlns="" xmlns:a16="http://schemas.microsoft.com/office/drawing/2014/main" id="{50D2E4F6-812D-47DD-8189-3386898BCB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5" y="2150"/>
              <a:ext cx="710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Text Box 12">
              <a:extLst>
                <a:ext uri="{FF2B5EF4-FFF2-40B4-BE49-F238E27FC236}">
                  <a16:creationId xmlns="" xmlns:a16="http://schemas.microsoft.com/office/drawing/2014/main" id="{EF439840-F57B-408A-ACAA-FD4F0CF9280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22" y="2172"/>
              <a:ext cx="616" cy="6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成果</a:t>
              </a:r>
              <a:endParaRPr lang="en-US" altLang="zh-TW" sz="21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zh-TW" altLang="en-US" sz="2100" b="1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分享</a:t>
              </a:r>
              <a:endParaRPr lang="en-US" altLang="zh-CN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Text Box 13">
              <a:extLst>
                <a:ext uri="{FF2B5EF4-FFF2-40B4-BE49-F238E27FC236}">
                  <a16:creationId xmlns="" xmlns:a16="http://schemas.microsoft.com/office/drawing/2014/main" id="{D4F9681B-AB65-4B36-BB51-D64CED337B3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32" y="2198"/>
              <a:ext cx="2862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65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邀請參與</a:t>
              </a: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青年進行分享及傳承體驗學習經驗</a:t>
              </a:r>
              <a:r>
                <a:rPr kumimoji="0" lang="zh-TW" altLang="en-US" sz="165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，擴散計畫</a:t>
              </a: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辦理效益，約</a:t>
              </a:r>
              <a:r>
                <a:rPr kumimoji="0" lang="en-US" altLang="zh-TW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12</a:t>
              </a: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月辦理</a:t>
              </a:r>
              <a:endParaRPr kumimoji="0" lang="en-US" altLang="zh-TW" sz="16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5" name="AutoShape 14">
              <a:extLst>
                <a:ext uri="{FF2B5EF4-FFF2-40B4-BE49-F238E27FC236}">
                  <a16:creationId xmlns="" xmlns:a16="http://schemas.microsoft.com/office/drawing/2014/main" id="{E8377F60-F973-4AFE-BE96-BFC9E3D061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006"/>
              <a:ext cx="3696" cy="148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AutoShape 15">
              <a:extLst>
                <a:ext uri="{FF2B5EF4-FFF2-40B4-BE49-F238E27FC236}">
                  <a16:creationId xmlns="" xmlns:a16="http://schemas.microsoft.com/office/drawing/2014/main" id="{4166391C-2F5A-4FF8-991E-3D42C877F5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5" y="3315"/>
              <a:ext cx="710" cy="82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="" xmlns:a16="http://schemas.microsoft.com/office/drawing/2014/main" id="{52B598D1-6CAE-4E2F-8306-109359C77A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0" y="3423"/>
              <a:ext cx="641" cy="6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就學</a:t>
              </a:r>
              <a:endParaRPr lang="en-US" altLang="zh-TW" sz="21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zh-TW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配套措施</a:t>
              </a:r>
              <a:endParaRPr lang="en-US" altLang="zh-CN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Text Box 18">
              <a:extLst>
                <a:ext uri="{FF2B5EF4-FFF2-40B4-BE49-F238E27FC236}">
                  <a16:creationId xmlns="" xmlns:a16="http://schemas.microsoft.com/office/drawing/2014/main" id="{63DA01D4-91EB-4ED4-990A-D5DB48B920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17" y="3092"/>
              <a:ext cx="2961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133350" indent="-13335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●</a:t>
              </a:r>
              <a:r>
                <a:rPr kumimoji="0" lang="zh-TW" altLang="en-US" sz="1650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若有獲得大專校院的錄取通知，請務必報到，才能作為保留學籍的依據。</a:t>
              </a:r>
              <a:endParaRPr kumimoji="0" lang="en-US" altLang="zh-TW" sz="1650" kern="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●</a:t>
              </a: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提供大學回流教育機制</a:t>
              </a:r>
              <a:r>
                <a:rPr kumimoji="0" lang="en-US" altLang="zh-TW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特殊選才、甄選入學或個人申請、</a:t>
              </a:r>
              <a:endParaRPr kumimoji="0" lang="en-US" altLang="zh-TW" sz="16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  彈性選系</a:t>
              </a:r>
              <a:r>
                <a:rPr kumimoji="0" lang="en-US" altLang="zh-TW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；執行企劃期間會進行就學意願調查</a:t>
              </a:r>
              <a:endParaRPr kumimoji="0" lang="en-US" altLang="zh-TW" sz="16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●</a:t>
              </a: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完成體驗者可獲得參與證明書，作為未來申請入學備審資料</a:t>
              </a:r>
              <a:endParaRPr kumimoji="0" lang="en-US" altLang="zh-TW" sz="16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0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97305" y="2950131"/>
            <a:ext cx="3340177" cy="620648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zh-TW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諮詢窗口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02-77365582</a:t>
            </a:r>
            <a:endParaRPr lang="en-US" altLang="zh-TW" sz="800" b="1" dirty="0">
              <a:latin typeface="+mn-ea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zh-TW" altLang="en-US" sz="800" b="1" dirty="0">
                <a:solidFill>
                  <a:srgbClr val="7030A0"/>
                </a:solidFill>
                <a:latin typeface="+mn-ea"/>
              </a:rPr>
              <a:t>                                          </a:t>
            </a:r>
            <a:r>
              <a:rPr lang="zh-TW" altLang="en-US" sz="800" b="1" dirty="0" smtClean="0">
                <a:solidFill>
                  <a:srgbClr val="7030A0"/>
                </a:solidFill>
                <a:latin typeface="+mn-ea"/>
              </a:rPr>
              <a:t>  </a:t>
            </a: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02-25527115</a:t>
            </a:r>
            <a:endParaRPr lang="zh-TW" altLang="en-US" sz="800" b="1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30" y="2861175"/>
            <a:ext cx="605573" cy="60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7" y="3860184"/>
            <a:ext cx="570585" cy="570585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888292" y="3946928"/>
            <a:ext cx="3346557" cy="401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25"/>
              </a:lnSpc>
            </a:pPr>
            <a:r>
              <a:rPr lang="zh-TW" altLang="en-US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youthee@mail.yda.gov.tw</a:t>
            </a:r>
            <a:endParaRPr lang="en-US" altLang="zh-TW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12" y="1902578"/>
            <a:ext cx="2527093" cy="720526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4131119" y="2122781"/>
            <a:ext cx="2905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https://youthtravel.tw/</a:t>
            </a:r>
            <a:endParaRPr lang="zh-TW" altLang="en-US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997305" y="4747228"/>
            <a:ext cx="34371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青年體驗學習計畫</a:t>
            </a:r>
            <a:r>
              <a:rPr lang="en-US" altLang="zh-TW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宣導影片 </a:t>
            </a:r>
            <a:endParaRPr lang="en-US" altLang="zh-TW" sz="20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</a:t>
            </a:r>
            <a:r>
              <a:rPr lang="en-US" altLang="zh-TW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://youthtravel.tw</a:t>
            </a:r>
            <a:r>
              <a:rPr lang="en-US" altLang="zh-TW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/</a:t>
            </a:r>
            <a:endParaRPr lang="en-US" altLang="zh-TW" sz="20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壯遊體驗學習網</a:t>
            </a:r>
            <a:r>
              <a:rPr lang="en-US" altLang="zh-TW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影音專區</a:t>
            </a:r>
            <a:r>
              <a:rPr lang="en-US" altLang="zh-TW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29" y="4757796"/>
            <a:ext cx="550958" cy="568356"/>
          </a:xfrm>
          <a:prstGeom prst="rect">
            <a:avLst/>
          </a:prstGeom>
        </p:spPr>
      </p:pic>
      <p:sp>
        <p:nvSpPr>
          <p:cNvPr id="21" name="手繪多邊形 20"/>
          <p:cNvSpPr/>
          <p:nvPr/>
        </p:nvSpPr>
        <p:spPr>
          <a:xfrm>
            <a:off x="2893907" y="854721"/>
            <a:ext cx="4331645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計畫網址及諮詢資訊</a:t>
            </a:r>
            <a:endParaRPr lang="en-US" altLang="zh-TW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82" y="1795933"/>
            <a:ext cx="863376" cy="84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3"/>
          <p:cNvSpPr>
            <a:spLocks/>
          </p:cNvSpPr>
          <p:nvPr/>
        </p:nvSpPr>
        <p:spPr bwMode="gray">
          <a:xfrm>
            <a:off x="2967038" y="850107"/>
            <a:ext cx="2696766" cy="3321844"/>
          </a:xfrm>
          <a:custGeom>
            <a:avLst/>
            <a:gdLst>
              <a:gd name="T0" fmla="*/ 2147483647 w 2265"/>
              <a:gd name="T1" fmla="*/ 2147483647 h 2790"/>
              <a:gd name="T2" fmla="*/ 2147483647 w 2265"/>
              <a:gd name="T3" fmla="*/ 2147483647 h 2790"/>
              <a:gd name="T4" fmla="*/ 2147483647 w 2265"/>
              <a:gd name="T5" fmla="*/ 2147483647 h 2790"/>
              <a:gd name="T6" fmla="*/ 0 w 2265"/>
              <a:gd name="T7" fmla="*/ 0 h 2790"/>
              <a:gd name="T8" fmla="*/ 2147483647 w 2265"/>
              <a:gd name="T9" fmla="*/ 2147483647 h 2790"/>
              <a:gd name="T10" fmla="*/ 2147483647 w 2265"/>
              <a:gd name="T11" fmla="*/ 2147483647 h 2790"/>
              <a:gd name="T12" fmla="*/ 2147483647 w 2265"/>
              <a:gd name="T13" fmla="*/ 2147483647 h 2790"/>
              <a:gd name="T14" fmla="*/ 2147483647 w 2265"/>
              <a:gd name="T15" fmla="*/ 2147483647 h 2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5"/>
              <a:gd name="T25" fmla="*/ 0 h 2790"/>
              <a:gd name="T26" fmla="*/ 2265 w 2265"/>
              <a:gd name="T27" fmla="*/ 2790 h 2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5" h="2790">
                <a:moveTo>
                  <a:pt x="1895" y="2790"/>
                </a:moveTo>
                <a:cubicBezTo>
                  <a:pt x="2092" y="2493"/>
                  <a:pt x="2169" y="1787"/>
                  <a:pt x="2001" y="1455"/>
                </a:cubicBezTo>
                <a:cubicBezTo>
                  <a:pt x="1833" y="1123"/>
                  <a:pt x="1290" y="1089"/>
                  <a:pt x="909" y="885"/>
                </a:cubicBezTo>
                <a:cubicBezTo>
                  <a:pt x="528" y="681"/>
                  <a:pt x="95" y="144"/>
                  <a:pt x="0" y="0"/>
                </a:cubicBezTo>
                <a:lnTo>
                  <a:pt x="466" y="6"/>
                </a:lnTo>
                <a:cubicBezTo>
                  <a:pt x="570" y="267"/>
                  <a:pt x="788" y="572"/>
                  <a:pt x="1074" y="759"/>
                </a:cubicBezTo>
                <a:cubicBezTo>
                  <a:pt x="1359" y="946"/>
                  <a:pt x="1880" y="1011"/>
                  <a:pt x="2072" y="1396"/>
                </a:cubicBezTo>
                <a:cubicBezTo>
                  <a:pt x="2265" y="1781"/>
                  <a:pt x="2045" y="2639"/>
                  <a:pt x="1895" y="2790"/>
                </a:cubicBezTo>
                <a:close/>
              </a:path>
            </a:pathLst>
          </a:custGeom>
          <a:solidFill>
            <a:srgbClr val="FFFF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55299" name="Freeform 4"/>
          <p:cNvSpPr>
            <a:spLocks/>
          </p:cNvSpPr>
          <p:nvPr/>
        </p:nvSpPr>
        <p:spPr bwMode="gray">
          <a:xfrm>
            <a:off x="1146572" y="866775"/>
            <a:ext cx="4289822" cy="3371850"/>
          </a:xfrm>
          <a:custGeom>
            <a:avLst/>
            <a:gdLst>
              <a:gd name="T0" fmla="*/ 2147483647 w 3603"/>
              <a:gd name="T1" fmla="*/ 2147483647 h 2832"/>
              <a:gd name="T2" fmla="*/ 2147483647 w 3603"/>
              <a:gd name="T3" fmla="*/ 2147483647 h 2832"/>
              <a:gd name="T4" fmla="*/ 2147483647 w 3603"/>
              <a:gd name="T5" fmla="*/ 2147483647 h 2832"/>
              <a:gd name="T6" fmla="*/ 0 w 3603"/>
              <a:gd name="T7" fmla="*/ 0 h 2832"/>
              <a:gd name="T8" fmla="*/ 2147483647 w 3603"/>
              <a:gd name="T9" fmla="*/ 0 h 2832"/>
              <a:gd name="T10" fmla="*/ 2147483647 w 3603"/>
              <a:gd name="T11" fmla="*/ 2147483647 h 2832"/>
              <a:gd name="T12" fmla="*/ 2147483647 w 3603"/>
              <a:gd name="T13" fmla="*/ 2147483647 h 2832"/>
              <a:gd name="T14" fmla="*/ 2147483647 w 3603"/>
              <a:gd name="T15" fmla="*/ 2147483647 h 28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03"/>
              <a:gd name="T25" fmla="*/ 0 h 2832"/>
              <a:gd name="T26" fmla="*/ 3603 w 3603"/>
              <a:gd name="T27" fmla="*/ 2832 h 28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03" h="2832">
                <a:moveTo>
                  <a:pt x="3395" y="2832"/>
                </a:moveTo>
                <a:cubicBezTo>
                  <a:pt x="3514" y="2657"/>
                  <a:pt x="3539" y="2194"/>
                  <a:pt x="3450" y="1888"/>
                </a:cubicBezTo>
                <a:cubicBezTo>
                  <a:pt x="3361" y="1581"/>
                  <a:pt x="2487" y="1524"/>
                  <a:pt x="1918" y="1188"/>
                </a:cubicBezTo>
                <a:cubicBezTo>
                  <a:pt x="1350" y="851"/>
                  <a:pt x="128" y="228"/>
                  <a:pt x="0" y="0"/>
                </a:cubicBezTo>
                <a:lnTo>
                  <a:pt x="1145" y="0"/>
                </a:lnTo>
                <a:cubicBezTo>
                  <a:pt x="1248" y="271"/>
                  <a:pt x="1793" y="730"/>
                  <a:pt x="1995" y="891"/>
                </a:cubicBezTo>
                <a:cubicBezTo>
                  <a:pt x="2197" y="1052"/>
                  <a:pt x="3405" y="1416"/>
                  <a:pt x="3504" y="1817"/>
                </a:cubicBezTo>
                <a:cubicBezTo>
                  <a:pt x="3603" y="2218"/>
                  <a:pt x="3486" y="2743"/>
                  <a:pt x="3395" y="2832"/>
                </a:cubicBezTo>
                <a:close/>
              </a:path>
            </a:pathLst>
          </a:custGeom>
          <a:solidFill>
            <a:srgbClr val="FFCC66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1979712" y="1659201"/>
            <a:ext cx="2808312" cy="112172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zh-TW" altLang="en-US" sz="3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簡報結束</a:t>
            </a:r>
            <a:endParaRPr lang="en-US" altLang="zh-TW" sz="3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>
              <a:defRPr/>
            </a:pPr>
            <a:r>
              <a:rPr lang="zh-TW" altLang="en-US" sz="405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  </a:t>
            </a:r>
            <a:r>
              <a:rPr lang="zh-TW" altLang="en-US" sz="3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謝謝聆聽</a:t>
            </a:r>
          </a:p>
        </p:txBody>
      </p:sp>
      <p:sp>
        <p:nvSpPr>
          <p:cNvPr id="55301" name="Freeform 5"/>
          <p:cNvSpPr>
            <a:spLocks/>
          </p:cNvSpPr>
          <p:nvPr/>
        </p:nvSpPr>
        <p:spPr bwMode="gray">
          <a:xfrm>
            <a:off x="6028136" y="1160861"/>
            <a:ext cx="1972865" cy="2496740"/>
          </a:xfrm>
          <a:custGeom>
            <a:avLst/>
            <a:gdLst>
              <a:gd name="T0" fmla="*/ 0 w 1657"/>
              <a:gd name="T1" fmla="*/ 2147483647 h 2583"/>
              <a:gd name="T2" fmla="*/ 2147483647 w 1657"/>
              <a:gd name="T3" fmla="*/ 2147483647 h 2583"/>
              <a:gd name="T4" fmla="*/ 2147483647 w 1657"/>
              <a:gd name="T5" fmla="*/ 2147483647 h 2583"/>
              <a:gd name="T6" fmla="*/ 2147483647 w 1657"/>
              <a:gd name="T7" fmla="*/ 0 h 2583"/>
              <a:gd name="T8" fmla="*/ 2147483647 w 1657"/>
              <a:gd name="T9" fmla="*/ 2147483647 h 2583"/>
              <a:gd name="T10" fmla="*/ 0 w 1657"/>
              <a:gd name="T11" fmla="*/ 2147483647 h 25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"/>
              <a:gd name="T19" fmla="*/ 0 h 2583"/>
              <a:gd name="T20" fmla="*/ 1657 w 1657"/>
              <a:gd name="T21" fmla="*/ 2583 h 25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" h="2583">
                <a:moveTo>
                  <a:pt x="0" y="2583"/>
                </a:moveTo>
                <a:cubicBezTo>
                  <a:pt x="558" y="2524"/>
                  <a:pt x="852" y="2300"/>
                  <a:pt x="1129" y="1978"/>
                </a:cubicBezTo>
                <a:cubicBezTo>
                  <a:pt x="1406" y="1656"/>
                  <a:pt x="1528" y="1439"/>
                  <a:pt x="1657" y="1117"/>
                </a:cubicBezTo>
                <a:lnTo>
                  <a:pt x="1645" y="0"/>
                </a:lnTo>
                <a:cubicBezTo>
                  <a:pt x="1598" y="291"/>
                  <a:pt x="1225" y="1470"/>
                  <a:pt x="950" y="1877"/>
                </a:cubicBezTo>
                <a:cubicBezTo>
                  <a:pt x="675" y="2284"/>
                  <a:pt x="499" y="2494"/>
                  <a:pt x="0" y="2583"/>
                </a:cubicBezTo>
                <a:close/>
              </a:path>
            </a:pathLst>
          </a:custGeom>
          <a:solidFill>
            <a:srgbClr val="9999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55302" name="Freeform 7"/>
          <p:cNvSpPr>
            <a:spLocks/>
          </p:cNvSpPr>
          <p:nvPr/>
        </p:nvSpPr>
        <p:spPr bwMode="gray">
          <a:xfrm>
            <a:off x="1135856" y="1314451"/>
            <a:ext cx="4063604" cy="2856310"/>
          </a:xfrm>
          <a:custGeom>
            <a:avLst/>
            <a:gdLst>
              <a:gd name="T0" fmla="*/ 2147483647 w 3413"/>
              <a:gd name="T1" fmla="*/ 2147483647 h 2399"/>
              <a:gd name="T2" fmla="*/ 2147483647 w 3413"/>
              <a:gd name="T3" fmla="*/ 2147483647 h 2399"/>
              <a:gd name="T4" fmla="*/ 2147483647 w 3413"/>
              <a:gd name="T5" fmla="*/ 2147483647 h 2399"/>
              <a:gd name="T6" fmla="*/ 0 w 3413"/>
              <a:gd name="T7" fmla="*/ 2147483647 h 2399"/>
              <a:gd name="T8" fmla="*/ 2147483647 w 3413"/>
              <a:gd name="T9" fmla="*/ 0 h 2399"/>
              <a:gd name="T10" fmla="*/ 2147483647 w 3413"/>
              <a:gd name="T11" fmla="*/ 2147483647 h 2399"/>
              <a:gd name="T12" fmla="*/ 2147483647 w 3413"/>
              <a:gd name="T13" fmla="*/ 2147483647 h 2399"/>
              <a:gd name="T14" fmla="*/ 2147483647 w 3413"/>
              <a:gd name="T15" fmla="*/ 2147483647 h 23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13"/>
              <a:gd name="T25" fmla="*/ 0 h 2399"/>
              <a:gd name="T26" fmla="*/ 3413 w 3413"/>
              <a:gd name="T27" fmla="*/ 2399 h 23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13" h="2399">
                <a:moveTo>
                  <a:pt x="3413" y="2399"/>
                </a:moveTo>
                <a:cubicBezTo>
                  <a:pt x="3361" y="2324"/>
                  <a:pt x="3246" y="2028"/>
                  <a:pt x="2928" y="1962"/>
                </a:cubicBezTo>
                <a:cubicBezTo>
                  <a:pt x="2610" y="1896"/>
                  <a:pt x="1990" y="2131"/>
                  <a:pt x="1502" y="2003"/>
                </a:cubicBezTo>
                <a:cubicBezTo>
                  <a:pt x="937" y="1819"/>
                  <a:pt x="386" y="1510"/>
                  <a:pt x="0" y="1196"/>
                </a:cubicBezTo>
                <a:lnTo>
                  <a:pt x="6" y="0"/>
                </a:lnTo>
                <a:cubicBezTo>
                  <a:pt x="109" y="271"/>
                  <a:pt x="893" y="1158"/>
                  <a:pt x="1461" y="1558"/>
                </a:cubicBezTo>
                <a:cubicBezTo>
                  <a:pt x="1906" y="1919"/>
                  <a:pt x="2644" y="1780"/>
                  <a:pt x="2969" y="1920"/>
                </a:cubicBezTo>
                <a:cubicBezTo>
                  <a:pt x="3294" y="2060"/>
                  <a:pt x="3349" y="2288"/>
                  <a:pt x="3413" y="2399"/>
                </a:cubicBezTo>
                <a:close/>
              </a:path>
            </a:pathLst>
          </a:custGeom>
          <a:solidFill>
            <a:srgbClr val="FF66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350"/>
          </a:p>
        </p:txBody>
      </p:sp>
      <p:grpSp>
        <p:nvGrpSpPr>
          <p:cNvPr id="49" name="Group 35"/>
          <p:cNvGrpSpPr>
            <a:grpSpLocks/>
          </p:cNvGrpSpPr>
          <p:nvPr/>
        </p:nvGrpSpPr>
        <p:grpSpPr bwMode="auto">
          <a:xfrm>
            <a:off x="6993386" y="2171912"/>
            <a:ext cx="221757" cy="185238"/>
            <a:chOff x="797" y="2258"/>
            <a:chExt cx="109" cy="91"/>
          </a:xfrm>
          <a:solidFill>
            <a:srgbClr val="B2B2B2"/>
          </a:solidFill>
        </p:grpSpPr>
        <p:sp>
          <p:nvSpPr>
            <p:cNvPr id="57" name="Line 42"/>
            <p:cNvSpPr>
              <a:spLocks noChangeShapeType="1"/>
            </p:cNvSpPr>
            <p:nvPr/>
          </p:nvSpPr>
          <p:spPr bwMode="gray">
            <a:xfrm flipV="1">
              <a:off x="797" y="2258"/>
              <a:ext cx="66" cy="72"/>
            </a:xfrm>
            <a:prstGeom prst="line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58" name="Line 43"/>
            <p:cNvSpPr>
              <a:spLocks noChangeShapeType="1"/>
            </p:cNvSpPr>
            <p:nvPr/>
          </p:nvSpPr>
          <p:spPr bwMode="gray">
            <a:xfrm flipV="1">
              <a:off x="806" y="2315"/>
              <a:ext cx="100" cy="34"/>
            </a:xfrm>
            <a:prstGeom prst="line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</p:grpSp>
      <p:grpSp>
        <p:nvGrpSpPr>
          <p:cNvPr id="15" name="Group 67"/>
          <p:cNvGrpSpPr>
            <a:grpSpLocks/>
          </p:cNvGrpSpPr>
          <p:nvPr/>
        </p:nvGrpSpPr>
        <p:grpSpPr bwMode="auto">
          <a:xfrm rot="20596004">
            <a:off x="1809747" y="3166528"/>
            <a:ext cx="1292223" cy="640271"/>
            <a:chOff x="1152" y="584"/>
            <a:chExt cx="3946" cy="1960"/>
          </a:xfrm>
          <a:solidFill>
            <a:srgbClr val="B2B2B2"/>
          </a:solidFill>
        </p:grpSpPr>
        <p:sp>
          <p:nvSpPr>
            <p:cNvPr id="16" name="Freeform 68"/>
            <p:cNvSpPr>
              <a:spLocks/>
            </p:cNvSpPr>
            <p:nvPr/>
          </p:nvSpPr>
          <p:spPr bwMode="gray">
            <a:xfrm>
              <a:off x="1152" y="584"/>
              <a:ext cx="3920" cy="1720"/>
            </a:xfrm>
            <a:custGeom>
              <a:avLst/>
              <a:gdLst>
                <a:gd name="T0" fmla="*/ 0 w 3920"/>
                <a:gd name="T1" fmla="*/ 1500 h 1720"/>
                <a:gd name="T2" fmla="*/ 768 w 3920"/>
                <a:gd name="T3" fmla="*/ 424 h 1720"/>
                <a:gd name="T4" fmla="*/ 2208 w 3920"/>
                <a:gd name="T5" fmla="*/ 424 h 1720"/>
                <a:gd name="T6" fmla="*/ 3920 w 3920"/>
                <a:gd name="T7" fmla="*/ 828 h 1720"/>
                <a:gd name="T8" fmla="*/ 3216 w 3920"/>
                <a:gd name="T9" fmla="*/ 1720 h 1720"/>
                <a:gd name="T10" fmla="*/ 1524 w 3920"/>
                <a:gd name="T11" fmla="*/ 1600 h 1720"/>
                <a:gd name="T12" fmla="*/ 3232 w 3920"/>
                <a:gd name="T13" fmla="*/ 1628 h 1720"/>
                <a:gd name="T14" fmla="*/ 3748 w 3920"/>
                <a:gd name="T15" fmla="*/ 820 h 1720"/>
                <a:gd name="T16" fmla="*/ 2256 w 3920"/>
                <a:gd name="T17" fmla="*/ 472 h 1720"/>
                <a:gd name="T18" fmla="*/ 1468 w 3920"/>
                <a:gd name="T19" fmla="*/ 1524 h 1720"/>
                <a:gd name="T20" fmla="*/ 2160 w 3920"/>
                <a:gd name="T21" fmla="*/ 472 h 1720"/>
                <a:gd name="T22" fmla="*/ 812 w 3920"/>
                <a:gd name="T23" fmla="*/ 508 h 1720"/>
                <a:gd name="T24" fmla="*/ 96 w 3920"/>
                <a:gd name="T25" fmla="*/ 1432 h 1720"/>
                <a:gd name="T26" fmla="*/ 1488 w 3920"/>
                <a:gd name="T27" fmla="*/ 1576 h 1720"/>
                <a:gd name="T28" fmla="*/ 0 w 3920"/>
                <a:gd name="T29" fmla="*/ 1500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20"/>
                <a:gd name="T46" fmla="*/ 0 h 1720"/>
                <a:gd name="T47" fmla="*/ 3920 w 3920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17" name="Freeform 69"/>
            <p:cNvSpPr>
              <a:spLocks/>
            </p:cNvSpPr>
            <p:nvPr/>
          </p:nvSpPr>
          <p:spPr bwMode="gray">
            <a:xfrm>
              <a:off x="2880" y="1584"/>
              <a:ext cx="2218" cy="960"/>
            </a:xfrm>
            <a:custGeom>
              <a:avLst/>
              <a:gdLst>
                <a:gd name="T0" fmla="*/ 0 w 2218"/>
                <a:gd name="T1" fmla="*/ 672 h 960"/>
                <a:gd name="T2" fmla="*/ 1640 w 2218"/>
                <a:gd name="T3" fmla="*/ 960 h 960"/>
                <a:gd name="T4" fmla="*/ 2208 w 2218"/>
                <a:gd name="T5" fmla="*/ 0 h 960"/>
                <a:gd name="T6" fmla="*/ 1580 w 2218"/>
                <a:gd name="T7" fmla="*/ 888 h 960"/>
                <a:gd name="T8" fmla="*/ 0 w 2218"/>
                <a:gd name="T9" fmla="*/ 67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8"/>
                <a:gd name="T16" fmla="*/ 0 h 960"/>
                <a:gd name="T17" fmla="*/ 2218 w 221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18" name="Freeform 70"/>
            <p:cNvSpPr>
              <a:spLocks/>
            </p:cNvSpPr>
            <p:nvPr/>
          </p:nvSpPr>
          <p:spPr bwMode="gray">
            <a:xfrm>
              <a:off x="1248" y="2032"/>
              <a:ext cx="1584" cy="392"/>
            </a:xfrm>
            <a:custGeom>
              <a:avLst/>
              <a:gdLst>
                <a:gd name="T0" fmla="*/ 0 w 1584"/>
                <a:gd name="T1" fmla="*/ 224 h 392"/>
                <a:gd name="T2" fmla="*/ 1152 w 1584"/>
                <a:gd name="T3" fmla="*/ 224 h 392"/>
                <a:gd name="T4" fmla="*/ 1584 w 1584"/>
                <a:gd name="T5" fmla="*/ 272 h 392"/>
                <a:gd name="T6" fmla="*/ 1144 w 1584"/>
                <a:gd name="T7" fmla="*/ 144 h 392"/>
                <a:gd name="T8" fmla="*/ 0 w 1584"/>
                <a:gd name="T9" fmla="*/ 224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92"/>
                <a:gd name="T17" fmla="*/ 1584 w 1584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19" name="Freeform 71"/>
            <p:cNvSpPr>
              <a:spLocks/>
            </p:cNvSpPr>
            <p:nvPr/>
          </p:nvSpPr>
          <p:spPr bwMode="gray">
            <a:xfrm>
              <a:off x="2784" y="2032"/>
              <a:ext cx="1731" cy="344"/>
            </a:xfrm>
            <a:custGeom>
              <a:avLst/>
              <a:gdLst>
                <a:gd name="T0" fmla="*/ 0 w 1731"/>
                <a:gd name="T1" fmla="*/ 176 h 344"/>
                <a:gd name="T2" fmla="*/ 1604 w 1731"/>
                <a:gd name="T3" fmla="*/ 344 h 344"/>
                <a:gd name="T4" fmla="*/ 760 w 1731"/>
                <a:gd name="T5" fmla="*/ 72 h 344"/>
                <a:gd name="T6" fmla="*/ 0 w 1731"/>
                <a:gd name="T7" fmla="*/ 17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1"/>
                <a:gd name="T13" fmla="*/ 0 h 344"/>
                <a:gd name="T14" fmla="*/ 1731 w 1731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20" name="Freeform 72"/>
            <p:cNvSpPr>
              <a:spLocks/>
            </p:cNvSpPr>
            <p:nvPr/>
          </p:nvSpPr>
          <p:spPr bwMode="gray">
            <a:xfrm>
              <a:off x="4440" y="1680"/>
              <a:ext cx="504" cy="672"/>
            </a:xfrm>
            <a:custGeom>
              <a:avLst/>
              <a:gdLst>
                <a:gd name="T0" fmla="*/ 456 w 504"/>
                <a:gd name="T1" fmla="*/ 48 h 672"/>
                <a:gd name="T2" fmla="*/ 312 w 504"/>
                <a:gd name="T3" fmla="*/ 336 h 672"/>
                <a:gd name="T4" fmla="*/ 24 w 504"/>
                <a:gd name="T5" fmla="*/ 624 h 672"/>
                <a:gd name="T6" fmla="*/ 456 w 504"/>
                <a:gd name="T7" fmla="*/ 48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672"/>
                <a:gd name="T14" fmla="*/ 504 w 50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21" name="Freeform 73"/>
            <p:cNvSpPr>
              <a:spLocks/>
            </p:cNvSpPr>
            <p:nvPr/>
          </p:nvSpPr>
          <p:spPr bwMode="gray">
            <a:xfrm>
              <a:off x="3424" y="1428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22" name="Freeform 74"/>
            <p:cNvSpPr>
              <a:spLocks/>
            </p:cNvSpPr>
            <p:nvPr/>
          </p:nvSpPr>
          <p:spPr bwMode="gray">
            <a:xfrm rot="-136485">
              <a:off x="3524" y="1116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23" name="Freeform 75"/>
            <p:cNvSpPr>
              <a:spLocks/>
            </p:cNvSpPr>
            <p:nvPr/>
          </p:nvSpPr>
          <p:spPr bwMode="gray">
            <a:xfrm>
              <a:off x="1940" y="1128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24" name="Freeform 76"/>
            <p:cNvSpPr>
              <a:spLocks/>
            </p:cNvSpPr>
            <p:nvPr/>
          </p:nvSpPr>
          <p:spPr bwMode="gray">
            <a:xfrm>
              <a:off x="1804" y="1376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25" name="Freeform 77"/>
            <p:cNvSpPr>
              <a:spLocks/>
            </p:cNvSpPr>
            <p:nvPr/>
          </p:nvSpPr>
          <p:spPr bwMode="gray">
            <a:xfrm>
              <a:off x="1604" y="1676"/>
              <a:ext cx="1057" cy="155"/>
            </a:xfrm>
            <a:custGeom>
              <a:avLst/>
              <a:gdLst>
                <a:gd name="T0" fmla="*/ 0 w 1057"/>
                <a:gd name="T1" fmla="*/ 100 h 155"/>
                <a:gd name="T2" fmla="*/ 972 w 1057"/>
                <a:gd name="T3" fmla="*/ 140 h 155"/>
                <a:gd name="T4" fmla="*/ 506 w 1057"/>
                <a:gd name="T5" fmla="*/ 7 h 155"/>
                <a:gd name="T6" fmla="*/ 0 w 1057"/>
                <a:gd name="T7" fmla="*/ 10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7"/>
                <a:gd name="T13" fmla="*/ 0 h 155"/>
                <a:gd name="T14" fmla="*/ 1057 w 105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</p:grpSp>
      <p:sp>
        <p:nvSpPr>
          <p:cNvPr id="55305" name="Freeform 6"/>
          <p:cNvSpPr>
            <a:spLocks/>
          </p:cNvSpPr>
          <p:nvPr/>
        </p:nvSpPr>
        <p:spPr bwMode="gray">
          <a:xfrm>
            <a:off x="6085285" y="863205"/>
            <a:ext cx="1257300" cy="2807494"/>
          </a:xfrm>
          <a:custGeom>
            <a:avLst/>
            <a:gdLst>
              <a:gd name="T0" fmla="*/ 0 w 1110"/>
              <a:gd name="T1" fmla="*/ 2147483647 h 2877"/>
              <a:gd name="T2" fmla="*/ 2147483647 w 1110"/>
              <a:gd name="T3" fmla="*/ 2147483647 h 2877"/>
              <a:gd name="T4" fmla="*/ 2147483647 w 1110"/>
              <a:gd name="T5" fmla="*/ 0 h 2877"/>
              <a:gd name="T6" fmla="*/ 2147483647 w 1110"/>
              <a:gd name="T7" fmla="*/ 0 h 2877"/>
              <a:gd name="T8" fmla="*/ 2147483647 w 1110"/>
              <a:gd name="T9" fmla="*/ 2147483647 h 2877"/>
              <a:gd name="T10" fmla="*/ 0 w 1110"/>
              <a:gd name="T11" fmla="*/ 2147483647 h 28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0"/>
              <a:gd name="T19" fmla="*/ 0 h 2877"/>
              <a:gd name="T20" fmla="*/ 1110 w 1110"/>
              <a:gd name="T21" fmla="*/ 2877 h 28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0" h="2877">
                <a:moveTo>
                  <a:pt x="0" y="2877"/>
                </a:moveTo>
                <a:cubicBezTo>
                  <a:pt x="558" y="2818"/>
                  <a:pt x="878" y="2138"/>
                  <a:pt x="979" y="1734"/>
                </a:cubicBezTo>
                <a:cubicBezTo>
                  <a:pt x="1080" y="1330"/>
                  <a:pt x="1110" y="368"/>
                  <a:pt x="1110" y="0"/>
                </a:cubicBezTo>
                <a:lnTo>
                  <a:pt x="296" y="0"/>
                </a:lnTo>
                <a:cubicBezTo>
                  <a:pt x="593" y="445"/>
                  <a:pt x="803" y="1297"/>
                  <a:pt x="754" y="1776"/>
                </a:cubicBezTo>
                <a:cubicBezTo>
                  <a:pt x="705" y="2255"/>
                  <a:pt x="635" y="2613"/>
                  <a:pt x="0" y="2877"/>
                </a:cubicBezTo>
                <a:close/>
              </a:path>
            </a:pathLst>
          </a:custGeom>
          <a:solidFill>
            <a:srgbClr val="3399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350"/>
          </a:p>
        </p:txBody>
      </p:sp>
      <p:pic>
        <p:nvPicPr>
          <p:cNvPr id="55306" name="圖片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28" y="1370410"/>
            <a:ext cx="670322" cy="62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Freeform 3"/>
          <p:cNvSpPr>
            <a:spLocks/>
          </p:cNvSpPr>
          <p:nvPr/>
        </p:nvSpPr>
        <p:spPr bwMode="gray">
          <a:xfrm>
            <a:off x="4682729" y="850106"/>
            <a:ext cx="1962150" cy="2739629"/>
          </a:xfrm>
          <a:custGeom>
            <a:avLst/>
            <a:gdLst>
              <a:gd name="T0" fmla="*/ 2147483647 w 2265"/>
              <a:gd name="T1" fmla="*/ 2147483647 h 2790"/>
              <a:gd name="T2" fmla="*/ 2147483647 w 2265"/>
              <a:gd name="T3" fmla="*/ 2147483647 h 2790"/>
              <a:gd name="T4" fmla="*/ 2147483647 w 2265"/>
              <a:gd name="T5" fmla="*/ 2147483647 h 2790"/>
              <a:gd name="T6" fmla="*/ 0 w 2265"/>
              <a:gd name="T7" fmla="*/ 0 h 2790"/>
              <a:gd name="T8" fmla="*/ 2147483647 w 2265"/>
              <a:gd name="T9" fmla="*/ 2147483647 h 2790"/>
              <a:gd name="T10" fmla="*/ 2147483647 w 2265"/>
              <a:gd name="T11" fmla="*/ 2147483647 h 2790"/>
              <a:gd name="T12" fmla="*/ 2147483647 w 2265"/>
              <a:gd name="T13" fmla="*/ 2147483647 h 2790"/>
              <a:gd name="T14" fmla="*/ 2147483647 w 2265"/>
              <a:gd name="T15" fmla="*/ 2147483647 h 2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5"/>
              <a:gd name="T25" fmla="*/ 0 h 2790"/>
              <a:gd name="T26" fmla="*/ 2265 w 2265"/>
              <a:gd name="T27" fmla="*/ 2790 h 2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5" h="2790">
                <a:moveTo>
                  <a:pt x="1895" y="2790"/>
                </a:moveTo>
                <a:cubicBezTo>
                  <a:pt x="2092" y="2493"/>
                  <a:pt x="2169" y="1787"/>
                  <a:pt x="2001" y="1455"/>
                </a:cubicBezTo>
                <a:cubicBezTo>
                  <a:pt x="1833" y="1123"/>
                  <a:pt x="1290" y="1089"/>
                  <a:pt x="909" y="885"/>
                </a:cubicBezTo>
                <a:cubicBezTo>
                  <a:pt x="528" y="681"/>
                  <a:pt x="95" y="144"/>
                  <a:pt x="0" y="0"/>
                </a:cubicBezTo>
                <a:lnTo>
                  <a:pt x="466" y="6"/>
                </a:lnTo>
                <a:cubicBezTo>
                  <a:pt x="570" y="267"/>
                  <a:pt x="788" y="572"/>
                  <a:pt x="1074" y="759"/>
                </a:cubicBezTo>
                <a:cubicBezTo>
                  <a:pt x="1359" y="946"/>
                  <a:pt x="1880" y="1011"/>
                  <a:pt x="2072" y="1396"/>
                </a:cubicBezTo>
                <a:cubicBezTo>
                  <a:pt x="2265" y="1781"/>
                  <a:pt x="2045" y="2639"/>
                  <a:pt x="1895" y="2790"/>
                </a:cubicBezTo>
                <a:close/>
              </a:path>
            </a:pathLst>
          </a:custGeom>
          <a:solidFill>
            <a:srgbClr val="66FF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350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 rot="18601815">
            <a:off x="5369890" y="2692336"/>
            <a:ext cx="609410" cy="1017089"/>
            <a:chOff x="256" y="1484"/>
            <a:chExt cx="369" cy="609"/>
          </a:xfrm>
          <a:solidFill>
            <a:srgbClr val="B2B2B2"/>
          </a:solidFill>
        </p:grpSpPr>
        <p:sp>
          <p:nvSpPr>
            <p:cNvPr id="60" name="Oval 13"/>
            <p:cNvSpPr>
              <a:spLocks noChangeArrowheads="1"/>
            </p:cNvSpPr>
            <p:nvPr/>
          </p:nvSpPr>
          <p:spPr bwMode="gray">
            <a:xfrm>
              <a:off x="276" y="1484"/>
              <a:ext cx="111" cy="105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gray">
            <a:xfrm>
              <a:off x="372" y="1675"/>
              <a:ext cx="117" cy="111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65" name="Line 18"/>
            <p:cNvSpPr>
              <a:spLocks noChangeShapeType="1"/>
            </p:cNvSpPr>
            <p:nvPr/>
          </p:nvSpPr>
          <p:spPr bwMode="gray">
            <a:xfrm flipV="1">
              <a:off x="413" y="1926"/>
              <a:ext cx="175" cy="52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66" name="Line 19"/>
            <p:cNvSpPr>
              <a:spLocks noChangeShapeType="1"/>
            </p:cNvSpPr>
            <p:nvPr/>
          </p:nvSpPr>
          <p:spPr bwMode="gray">
            <a:xfrm flipH="1" flipV="1">
              <a:off x="358" y="1593"/>
              <a:ext cx="69" cy="93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67" name="Oval 20"/>
            <p:cNvSpPr>
              <a:spLocks noChangeArrowheads="1"/>
            </p:cNvSpPr>
            <p:nvPr/>
          </p:nvSpPr>
          <p:spPr bwMode="gray">
            <a:xfrm>
              <a:off x="543" y="1552"/>
              <a:ext cx="82" cy="78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gray">
            <a:xfrm>
              <a:off x="432" y="1910"/>
              <a:ext cx="94" cy="89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69" name="Line 22"/>
            <p:cNvSpPr>
              <a:spLocks noChangeShapeType="1"/>
            </p:cNvSpPr>
            <p:nvPr/>
          </p:nvSpPr>
          <p:spPr bwMode="gray">
            <a:xfrm>
              <a:off x="444" y="1786"/>
              <a:ext cx="29" cy="134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70" name="Line 23"/>
            <p:cNvSpPr>
              <a:spLocks noChangeShapeType="1"/>
            </p:cNvSpPr>
            <p:nvPr/>
          </p:nvSpPr>
          <p:spPr bwMode="gray">
            <a:xfrm flipV="1">
              <a:off x="460" y="1632"/>
              <a:ext cx="87" cy="75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73" name="Line 26"/>
            <p:cNvSpPr>
              <a:spLocks noChangeShapeType="1"/>
            </p:cNvSpPr>
            <p:nvPr/>
          </p:nvSpPr>
          <p:spPr bwMode="gray">
            <a:xfrm flipH="1">
              <a:off x="320" y="1970"/>
              <a:ext cx="127" cy="36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74" name="Oval 27"/>
            <p:cNvSpPr>
              <a:spLocks noChangeArrowheads="1"/>
            </p:cNvSpPr>
            <p:nvPr/>
          </p:nvSpPr>
          <p:spPr bwMode="gray">
            <a:xfrm>
              <a:off x="256" y="1958"/>
              <a:ext cx="82" cy="78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gray">
            <a:xfrm>
              <a:off x="503" y="2002"/>
              <a:ext cx="29" cy="35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76" name="Oval 29"/>
            <p:cNvSpPr>
              <a:spLocks noChangeArrowheads="1"/>
            </p:cNvSpPr>
            <p:nvPr/>
          </p:nvSpPr>
          <p:spPr bwMode="gray">
            <a:xfrm>
              <a:off x="523" y="2015"/>
              <a:ext cx="82" cy="78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</p:grpSp>
      <p:grpSp>
        <p:nvGrpSpPr>
          <p:cNvPr id="158" name="Group 79"/>
          <p:cNvGrpSpPr>
            <a:grpSpLocks/>
          </p:cNvGrpSpPr>
          <p:nvPr/>
        </p:nvGrpSpPr>
        <p:grpSpPr bwMode="auto">
          <a:xfrm rot="377024">
            <a:off x="6979816" y="3602812"/>
            <a:ext cx="556091" cy="210168"/>
            <a:chOff x="4071" y="1962"/>
            <a:chExt cx="1414" cy="588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9" name="Freeform 80"/>
            <p:cNvSpPr>
              <a:spLocks/>
            </p:cNvSpPr>
            <p:nvPr/>
          </p:nvSpPr>
          <p:spPr bwMode="gray">
            <a:xfrm>
              <a:off x="4818" y="1962"/>
              <a:ext cx="667" cy="556"/>
            </a:xfrm>
            <a:custGeom>
              <a:avLst/>
              <a:gdLst>
                <a:gd name="T0" fmla="*/ 368 w 667"/>
                <a:gd name="T1" fmla="*/ 51 h 556"/>
                <a:gd name="T2" fmla="*/ 567 w 667"/>
                <a:gd name="T3" fmla="*/ 51 h 556"/>
                <a:gd name="T4" fmla="*/ 618 w 667"/>
                <a:gd name="T5" fmla="*/ 266 h 556"/>
                <a:gd name="T6" fmla="*/ 350 w 667"/>
                <a:gd name="T7" fmla="*/ 440 h 556"/>
                <a:gd name="T8" fmla="*/ 221 w 667"/>
                <a:gd name="T9" fmla="*/ 491 h 556"/>
                <a:gd name="T10" fmla="*/ 63 w 667"/>
                <a:gd name="T11" fmla="*/ 444 h 556"/>
                <a:gd name="T12" fmla="*/ 54 w 667"/>
                <a:gd name="T13" fmla="*/ 426 h 556"/>
                <a:gd name="T14" fmla="*/ 32 w 667"/>
                <a:gd name="T15" fmla="*/ 359 h 556"/>
                <a:gd name="T16" fmla="*/ 158 w 667"/>
                <a:gd name="T17" fmla="*/ 270 h 556"/>
                <a:gd name="T18" fmla="*/ 219 w 667"/>
                <a:gd name="T19" fmla="*/ 295 h 556"/>
                <a:gd name="T20" fmla="*/ 321 w 667"/>
                <a:gd name="T21" fmla="*/ 450 h 556"/>
                <a:gd name="T22" fmla="*/ 232 w 667"/>
                <a:gd name="T23" fmla="*/ 282 h 556"/>
                <a:gd name="T24" fmla="*/ 149 w 667"/>
                <a:gd name="T25" fmla="*/ 241 h 556"/>
                <a:gd name="T26" fmla="*/ 23 w 667"/>
                <a:gd name="T27" fmla="*/ 323 h 556"/>
                <a:gd name="T28" fmla="*/ 4 w 667"/>
                <a:gd name="T29" fmla="*/ 401 h 556"/>
                <a:gd name="T30" fmla="*/ 59 w 667"/>
                <a:gd name="T31" fmla="*/ 500 h 556"/>
                <a:gd name="T32" fmla="*/ 94 w 667"/>
                <a:gd name="T33" fmla="*/ 530 h 556"/>
                <a:gd name="T34" fmla="*/ 130 w 667"/>
                <a:gd name="T35" fmla="*/ 551 h 556"/>
                <a:gd name="T36" fmla="*/ 159 w 667"/>
                <a:gd name="T37" fmla="*/ 556 h 556"/>
                <a:gd name="T38" fmla="*/ 203 w 667"/>
                <a:gd name="T39" fmla="*/ 544 h 556"/>
                <a:gd name="T40" fmla="*/ 365 w 667"/>
                <a:gd name="T41" fmla="*/ 472 h 556"/>
                <a:gd name="T42" fmla="*/ 418 w 667"/>
                <a:gd name="T43" fmla="*/ 449 h 556"/>
                <a:gd name="T44" fmla="*/ 494 w 667"/>
                <a:gd name="T45" fmla="*/ 414 h 556"/>
                <a:gd name="T46" fmla="*/ 539 w 667"/>
                <a:gd name="T47" fmla="*/ 388 h 556"/>
                <a:gd name="T48" fmla="*/ 590 w 667"/>
                <a:gd name="T49" fmla="*/ 351 h 556"/>
                <a:gd name="T50" fmla="*/ 622 w 667"/>
                <a:gd name="T51" fmla="*/ 313 h 556"/>
                <a:gd name="T52" fmla="*/ 646 w 667"/>
                <a:gd name="T53" fmla="*/ 261 h 556"/>
                <a:gd name="T54" fmla="*/ 657 w 667"/>
                <a:gd name="T55" fmla="*/ 232 h 556"/>
                <a:gd name="T56" fmla="*/ 667 w 667"/>
                <a:gd name="T57" fmla="*/ 159 h 556"/>
                <a:gd name="T58" fmla="*/ 587 w 667"/>
                <a:gd name="T59" fmla="*/ 38 h 556"/>
                <a:gd name="T60" fmla="*/ 528 w 667"/>
                <a:gd name="T61" fmla="*/ 10 h 556"/>
                <a:gd name="T62" fmla="*/ 488 w 667"/>
                <a:gd name="T63" fmla="*/ 1 h 556"/>
                <a:gd name="T64" fmla="*/ 450 w 667"/>
                <a:gd name="T65" fmla="*/ 1 h 556"/>
                <a:gd name="T66" fmla="*/ 414 w 667"/>
                <a:gd name="T67" fmla="*/ 9 h 556"/>
                <a:gd name="T68" fmla="*/ 381 w 667"/>
                <a:gd name="T69" fmla="*/ 23 h 556"/>
                <a:gd name="T70" fmla="*/ 334 w 667"/>
                <a:gd name="T71" fmla="*/ 46 h 556"/>
                <a:gd name="T72" fmla="*/ 296 w 667"/>
                <a:gd name="T73" fmla="*/ 68 h 556"/>
                <a:gd name="T74" fmla="*/ 260 w 667"/>
                <a:gd name="T75" fmla="*/ 94 h 556"/>
                <a:gd name="T76" fmla="*/ 237 w 667"/>
                <a:gd name="T77" fmla="*/ 114 h 556"/>
                <a:gd name="T78" fmla="*/ 206 w 667"/>
                <a:gd name="T79" fmla="*/ 144 h 556"/>
                <a:gd name="T80" fmla="*/ 149 w 667"/>
                <a:gd name="T81" fmla="*/ 198 h 5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7"/>
                <a:gd name="T124" fmla="*/ 0 h 556"/>
                <a:gd name="T125" fmla="*/ 667 w 667"/>
                <a:gd name="T126" fmla="*/ 556 h 5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7" h="556">
                  <a:moveTo>
                    <a:pt x="171" y="189"/>
                  </a:moveTo>
                  <a:lnTo>
                    <a:pt x="368" y="51"/>
                  </a:lnTo>
                  <a:cubicBezTo>
                    <a:pt x="417" y="23"/>
                    <a:pt x="435" y="20"/>
                    <a:pt x="468" y="20"/>
                  </a:cubicBezTo>
                  <a:cubicBezTo>
                    <a:pt x="501" y="20"/>
                    <a:pt x="537" y="28"/>
                    <a:pt x="567" y="51"/>
                  </a:cubicBezTo>
                  <a:cubicBezTo>
                    <a:pt x="597" y="74"/>
                    <a:pt x="642" y="122"/>
                    <a:pt x="650" y="158"/>
                  </a:cubicBezTo>
                  <a:cubicBezTo>
                    <a:pt x="658" y="194"/>
                    <a:pt x="650" y="228"/>
                    <a:pt x="618" y="266"/>
                  </a:cubicBezTo>
                  <a:cubicBezTo>
                    <a:pt x="586" y="304"/>
                    <a:pt x="500" y="355"/>
                    <a:pt x="455" y="384"/>
                  </a:cubicBezTo>
                  <a:lnTo>
                    <a:pt x="350" y="440"/>
                  </a:lnTo>
                  <a:lnTo>
                    <a:pt x="298" y="464"/>
                  </a:lnTo>
                  <a:lnTo>
                    <a:pt x="221" y="491"/>
                  </a:lnTo>
                  <a:lnTo>
                    <a:pt x="141" y="515"/>
                  </a:lnTo>
                  <a:lnTo>
                    <a:pt x="63" y="444"/>
                  </a:lnTo>
                  <a:lnTo>
                    <a:pt x="221" y="317"/>
                  </a:lnTo>
                  <a:lnTo>
                    <a:pt x="54" y="426"/>
                  </a:lnTo>
                  <a:lnTo>
                    <a:pt x="33" y="391"/>
                  </a:lnTo>
                  <a:lnTo>
                    <a:pt x="32" y="359"/>
                  </a:lnTo>
                  <a:lnTo>
                    <a:pt x="120" y="266"/>
                  </a:lnTo>
                  <a:lnTo>
                    <a:pt x="158" y="270"/>
                  </a:lnTo>
                  <a:lnTo>
                    <a:pt x="187" y="280"/>
                  </a:lnTo>
                  <a:lnTo>
                    <a:pt x="219" y="295"/>
                  </a:lnTo>
                  <a:lnTo>
                    <a:pt x="284" y="368"/>
                  </a:lnTo>
                  <a:lnTo>
                    <a:pt x="321" y="450"/>
                  </a:lnTo>
                  <a:lnTo>
                    <a:pt x="294" y="363"/>
                  </a:lnTo>
                  <a:lnTo>
                    <a:pt x="232" y="282"/>
                  </a:lnTo>
                  <a:lnTo>
                    <a:pt x="193" y="255"/>
                  </a:lnTo>
                  <a:lnTo>
                    <a:pt x="149" y="241"/>
                  </a:lnTo>
                  <a:lnTo>
                    <a:pt x="99" y="243"/>
                  </a:lnTo>
                  <a:lnTo>
                    <a:pt x="23" y="323"/>
                  </a:lnTo>
                  <a:lnTo>
                    <a:pt x="0" y="376"/>
                  </a:lnTo>
                  <a:lnTo>
                    <a:pt x="4" y="401"/>
                  </a:lnTo>
                  <a:lnTo>
                    <a:pt x="21" y="447"/>
                  </a:lnTo>
                  <a:lnTo>
                    <a:pt x="59" y="500"/>
                  </a:lnTo>
                  <a:lnTo>
                    <a:pt x="77" y="517"/>
                  </a:lnTo>
                  <a:lnTo>
                    <a:pt x="94" y="530"/>
                  </a:lnTo>
                  <a:lnTo>
                    <a:pt x="113" y="543"/>
                  </a:lnTo>
                  <a:lnTo>
                    <a:pt x="130" y="551"/>
                  </a:lnTo>
                  <a:lnTo>
                    <a:pt x="144" y="556"/>
                  </a:lnTo>
                  <a:lnTo>
                    <a:pt x="159" y="556"/>
                  </a:lnTo>
                  <a:lnTo>
                    <a:pt x="173" y="555"/>
                  </a:lnTo>
                  <a:lnTo>
                    <a:pt x="203" y="544"/>
                  </a:lnTo>
                  <a:lnTo>
                    <a:pt x="244" y="524"/>
                  </a:lnTo>
                  <a:lnTo>
                    <a:pt x="365" y="472"/>
                  </a:lnTo>
                  <a:lnTo>
                    <a:pt x="392" y="460"/>
                  </a:lnTo>
                  <a:lnTo>
                    <a:pt x="418" y="449"/>
                  </a:lnTo>
                  <a:lnTo>
                    <a:pt x="445" y="438"/>
                  </a:lnTo>
                  <a:lnTo>
                    <a:pt x="494" y="414"/>
                  </a:lnTo>
                  <a:lnTo>
                    <a:pt x="516" y="401"/>
                  </a:lnTo>
                  <a:lnTo>
                    <a:pt x="539" y="388"/>
                  </a:lnTo>
                  <a:lnTo>
                    <a:pt x="560" y="375"/>
                  </a:lnTo>
                  <a:lnTo>
                    <a:pt x="590" y="351"/>
                  </a:lnTo>
                  <a:lnTo>
                    <a:pt x="614" y="324"/>
                  </a:lnTo>
                  <a:lnTo>
                    <a:pt x="622" y="313"/>
                  </a:lnTo>
                  <a:lnTo>
                    <a:pt x="641" y="275"/>
                  </a:lnTo>
                  <a:lnTo>
                    <a:pt x="646" y="261"/>
                  </a:lnTo>
                  <a:lnTo>
                    <a:pt x="653" y="246"/>
                  </a:lnTo>
                  <a:lnTo>
                    <a:pt x="657" y="232"/>
                  </a:lnTo>
                  <a:lnTo>
                    <a:pt x="667" y="188"/>
                  </a:lnTo>
                  <a:lnTo>
                    <a:pt x="667" y="159"/>
                  </a:lnTo>
                  <a:lnTo>
                    <a:pt x="652" y="104"/>
                  </a:lnTo>
                  <a:lnTo>
                    <a:pt x="587" y="38"/>
                  </a:lnTo>
                  <a:lnTo>
                    <a:pt x="547" y="17"/>
                  </a:lnTo>
                  <a:lnTo>
                    <a:pt x="528" y="10"/>
                  </a:lnTo>
                  <a:lnTo>
                    <a:pt x="508" y="5"/>
                  </a:lnTo>
                  <a:lnTo>
                    <a:pt x="488" y="1"/>
                  </a:lnTo>
                  <a:lnTo>
                    <a:pt x="468" y="0"/>
                  </a:lnTo>
                  <a:lnTo>
                    <a:pt x="450" y="1"/>
                  </a:lnTo>
                  <a:lnTo>
                    <a:pt x="431" y="4"/>
                  </a:lnTo>
                  <a:lnTo>
                    <a:pt x="414" y="9"/>
                  </a:lnTo>
                  <a:lnTo>
                    <a:pt x="397" y="16"/>
                  </a:lnTo>
                  <a:lnTo>
                    <a:pt x="381" y="23"/>
                  </a:lnTo>
                  <a:lnTo>
                    <a:pt x="348" y="38"/>
                  </a:lnTo>
                  <a:lnTo>
                    <a:pt x="334" y="46"/>
                  </a:lnTo>
                  <a:lnTo>
                    <a:pt x="308" y="60"/>
                  </a:lnTo>
                  <a:lnTo>
                    <a:pt x="296" y="68"/>
                  </a:lnTo>
                  <a:lnTo>
                    <a:pt x="284" y="77"/>
                  </a:lnTo>
                  <a:lnTo>
                    <a:pt x="260" y="94"/>
                  </a:lnTo>
                  <a:lnTo>
                    <a:pt x="249" y="104"/>
                  </a:lnTo>
                  <a:lnTo>
                    <a:pt x="237" y="114"/>
                  </a:lnTo>
                  <a:lnTo>
                    <a:pt x="216" y="135"/>
                  </a:lnTo>
                  <a:lnTo>
                    <a:pt x="206" y="144"/>
                  </a:lnTo>
                  <a:lnTo>
                    <a:pt x="183" y="165"/>
                  </a:lnTo>
                  <a:lnTo>
                    <a:pt x="149" y="198"/>
                  </a:lnTo>
                  <a:lnTo>
                    <a:pt x="128" y="22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160" name="Freeform 81"/>
            <p:cNvSpPr>
              <a:spLocks/>
            </p:cNvSpPr>
            <p:nvPr/>
          </p:nvSpPr>
          <p:spPr bwMode="gray">
            <a:xfrm>
              <a:off x="4071" y="2410"/>
              <a:ext cx="781" cy="140"/>
            </a:xfrm>
            <a:custGeom>
              <a:avLst/>
              <a:gdLst>
                <a:gd name="T0" fmla="*/ 1 w 781"/>
                <a:gd name="T1" fmla="*/ 118 h 140"/>
                <a:gd name="T2" fmla="*/ 193 w 781"/>
                <a:gd name="T3" fmla="*/ 22 h 140"/>
                <a:gd name="T4" fmla="*/ 577 w 781"/>
                <a:gd name="T5" fmla="*/ 118 h 140"/>
                <a:gd name="T6" fmla="*/ 768 w 781"/>
                <a:gd name="T7" fmla="*/ 0 h 140"/>
                <a:gd name="T8" fmla="*/ 781 w 781"/>
                <a:gd name="T9" fmla="*/ 18 h 140"/>
                <a:gd name="T10" fmla="*/ 586 w 781"/>
                <a:gd name="T11" fmla="*/ 138 h 140"/>
                <a:gd name="T12" fmla="*/ 198 w 781"/>
                <a:gd name="T13" fmla="*/ 40 h 140"/>
                <a:gd name="T14" fmla="*/ 1 w 781"/>
                <a:gd name="T15" fmla="*/ 118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1"/>
                <a:gd name="T25" fmla="*/ 0 h 140"/>
                <a:gd name="T26" fmla="*/ 781 w 781"/>
                <a:gd name="T27" fmla="*/ 140 h 1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1" h="140">
                  <a:moveTo>
                    <a:pt x="1" y="118"/>
                  </a:moveTo>
                  <a:cubicBezTo>
                    <a:pt x="0" y="115"/>
                    <a:pt x="97" y="22"/>
                    <a:pt x="193" y="22"/>
                  </a:cubicBezTo>
                  <a:cubicBezTo>
                    <a:pt x="289" y="22"/>
                    <a:pt x="483" y="123"/>
                    <a:pt x="577" y="118"/>
                  </a:cubicBezTo>
                  <a:cubicBezTo>
                    <a:pt x="671" y="113"/>
                    <a:pt x="734" y="15"/>
                    <a:pt x="768" y="0"/>
                  </a:cubicBezTo>
                  <a:lnTo>
                    <a:pt x="781" y="18"/>
                  </a:lnTo>
                  <a:cubicBezTo>
                    <a:pt x="751" y="41"/>
                    <a:pt x="683" y="134"/>
                    <a:pt x="586" y="138"/>
                  </a:cubicBezTo>
                  <a:cubicBezTo>
                    <a:pt x="489" y="140"/>
                    <a:pt x="295" y="43"/>
                    <a:pt x="198" y="40"/>
                  </a:cubicBezTo>
                  <a:cubicBezTo>
                    <a:pt x="101" y="37"/>
                    <a:pt x="42" y="102"/>
                    <a:pt x="1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</p:grpSp>
      <p:sp>
        <p:nvSpPr>
          <p:cNvPr id="55310" name="Rectangle 39"/>
          <p:cNvSpPr>
            <a:spLocks noChangeArrowheads="1"/>
          </p:cNvSpPr>
          <p:nvPr/>
        </p:nvSpPr>
        <p:spPr bwMode="ltGray">
          <a:xfrm>
            <a:off x="1145381" y="5588795"/>
            <a:ext cx="6858000" cy="4119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350">
              <a:ea typeface="微軟正黑體" pitchFamily="34" charset="-120"/>
            </a:endParaRPr>
          </a:p>
        </p:txBody>
      </p:sp>
      <p:sp>
        <p:nvSpPr>
          <p:cNvPr id="5531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210425" y="5780485"/>
            <a:ext cx="790575" cy="161925"/>
          </a:xfrm>
          <a:noFill/>
        </p:spPr>
        <p:txBody>
          <a:bodyPr/>
          <a:lstStyle>
            <a:lvl1pPr eaLnBrk="0" hangingPunct="0">
              <a:spcBef>
                <a:spcPts val="900"/>
              </a:spcBef>
              <a:buClr>
                <a:schemeClr val="tx2"/>
              </a:buClr>
              <a:buFont typeface="Wingdings" pitchFamily="2" charset="2"/>
              <a:buChar char="v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57213" indent="-214313" eaLnBrk="0" hangingPunct="0">
              <a:spcBef>
                <a:spcPts val="900"/>
              </a:spcBef>
              <a:buClr>
                <a:schemeClr val="accent1"/>
              </a:buClr>
              <a:buFont typeface="Wingdings" pitchFamily="2" charset="2"/>
              <a:buChar char="§"/>
              <a:defRPr sz="16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171450" eaLnBrk="0" hangingPunct="0">
              <a:spcBef>
                <a:spcPts val="9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 eaLnBrk="0" hangingPunct="0">
              <a:spcBef>
                <a:spcPts val="900"/>
              </a:spcBef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43050" indent="-171450" eaLnBrk="0" hangingPunct="0">
              <a:spcBef>
                <a:spcPts val="900"/>
              </a:spcBef>
              <a:buChar char="»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885950" indent="-171450" eaLnBrk="0" fontAlgn="base" hangingPunct="0">
              <a:spcBef>
                <a:spcPts val="9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228850" indent="-171450" eaLnBrk="0" fontAlgn="base" hangingPunct="0">
              <a:spcBef>
                <a:spcPts val="9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571750" indent="-171450" eaLnBrk="0" fontAlgn="base" hangingPunct="0">
              <a:spcBef>
                <a:spcPts val="9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914650" indent="-171450" eaLnBrk="0" fontAlgn="base" hangingPunct="0">
              <a:spcBef>
                <a:spcPts val="9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F745A84-C122-472B-81E4-E0E67FA8FA6F}" type="slidenum">
              <a:rPr lang="en-US" altLang="zh-TW" sz="900"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zh-TW" sz="9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94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628650" y="677791"/>
            <a:ext cx="3780420" cy="702000"/>
            <a:chOff x="1907704" y="-243408"/>
            <a:chExt cx="5040560" cy="936000"/>
          </a:xfrm>
        </p:grpSpPr>
        <p:sp>
          <p:nvSpPr>
            <p:cNvPr id="5" name="手繪多邊形 4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2845469" y="-184377"/>
              <a:ext cx="4102795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計畫目的</a:t>
              </a:r>
              <a:endParaRPr lang="en-US" altLang="zh-TW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3" name="內容版面配置區 2">
            <a:extLst>
              <a:ext uri="{FF2B5EF4-FFF2-40B4-BE49-F238E27FC236}">
                <a16:creationId xmlns="" xmlns:a16="http://schemas.microsoft.com/office/drawing/2014/main" id="{9AEE7882-201A-45D7-BCB5-EA864CDAB1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990684"/>
              </p:ext>
            </p:extLst>
          </p:nvPr>
        </p:nvGraphicFramePr>
        <p:xfrm>
          <a:off x="628650" y="1517073"/>
          <a:ext cx="8120495" cy="4894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833718" y="1922704"/>
            <a:ext cx="66479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8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高中職應屆畢業生除升學以外的選擇</a:t>
            </a:r>
            <a:endParaRPr lang="zh-TW" altLang="en-US" sz="2800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672686" y="3582386"/>
            <a:ext cx="603242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「自己提企劃」，訓練生涯規劃能力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拓展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多元之生活體驗學習面向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98792" y="5277939"/>
            <a:ext cx="572464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運用體驗學習期間探索自我及生涯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發展未來生涯方向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，提升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多元競爭能力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72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內容版面配置區 2"/>
          <p:cNvSpPr txBox="1">
            <a:spLocks/>
          </p:cNvSpPr>
          <p:nvPr/>
        </p:nvSpPr>
        <p:spPr bwMode="gray">
          <a:xfrm>
            <a:off x="1198642" y="1818432"/>
            <a:ext cx="7210251" cy="1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lnSpc>
                <a:spcPts val="3000"/>
              </a:lnSpc>
              <a:spcBef>
                <a:spcPts val="900"/>
              </a:spcBef>
              <a:buClr>
                <a:srgbClr val="424456"/>
              </a:buClr>
              <a:buFont typeface="Wingdings" pitchFamily="2" charset="2"/>
              <a:buChar char="Ø"/>
              <a:defRPr/>
            </a:pPr>
            <a:r>
              <a:rPr lang="zh-TW" altLang="zh-TW" b="1" kern="0" dirty="0">
                <a:solidFill>
                  <a:srgbClr val="FF6600"/>
                </a:solidFill>
                <a:ea typeface="微軟正黑體" panose="020B0604030504040204" pitchFamily="34" charset="-120"/>
              </a:rPr>
              <a:t>由青年自行</a:t>
            </a:r>
            <a:r>
              <a:rPr lang="zh-TW" altLang="en-US" b="1" kern="0" dirty="0">
                <a:solidFill>
                  <a:srgbClr val="FF6600"/>
                </a:solidFill>
                <a:ea typeface="微軟正黑體" panose="020B0604030504040204" pitchFamily="34" charset="-120"/>
              </a:rPr>
              <a:t>規劃，或參考運用本部提供之體驗學習管道及資源</a:t>
            </a:r>
            <a:endParaRPr lang="en-US" altLang="zh-TW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lnSpc>
                <a:spcPts val="2160"/>
              </a:lnSpc>
              <a:spcBef>
                <a:spcPts val="900"/>
              </a:spcBef>
              <a:buClr>
                <a:srgbClr val="424456"/>
              </a:buClr>
              <a:buFont typeface="Wingdings" pitchFamily="2" charset="2"/>
              <a:buChar char="Ø"/>
              <a:defRPr/>
            </a:pPr>
            <a:r>
              <a:rPr lang="zh-TW" altLang="en-US" sz="22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研提</a:t>
            </a:r>
            <a:r>
              <a:rPr lang="en-US" altLang="zh-TW" sz="22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2</a:t>
            </a:r>
            <a:r>
              <a:rPr lang="zh-TW" altLang="en-US" sz="22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至</a:t>
            </a:r>
            <a:r>
              <a:rPr lang="en-US" altLang="zh-TW" sz="22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3</a:t>
            </a:r>
            <a:r>
              <a:rPr lang="zh-TW" altLang="en-US" sz="22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年</a:t>
            </a:r>
            <a:r>
              <a:rPr lang="zh-TW" altLang="zh-TW" sz="22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體驗學習企劃</a:t>
            </a:r>
            <a:endParaRPr lang="en-US" altLang="zh-TW" sz="22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lnSpc>
                <a:spcPts val="2160"/>
              </a:lnSpc>
              <a:spcBef>
                <a:spcPts val="900"/>
              </a:spcBef>
              <a:buClr>
                <a:srgbClr val="424456"/>
              </a:buClr>
              <a:buFont typeface="Wingdings" pitchFamily="2" charset="2"/>
              <a:buChar char="Ø"/>
              <a:defRPr/>
            </a:pPr>
            <a:r>
              <a:rPr lang="zh-TW" altLang="en-US" sz="22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規劃單一或結合數種體驗類型，於國內或國外實踐</a:t>
            </a:r>
            <a:endParaRPr lang="en-US" altLang="zh-TW" sz="22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664508" y="859938"/>
            <a:ext cx="4230220" cy="702000"/>
            <a:chOff x="1907704" y="-243408"/>
            <a:chExt cx="5640293" cy="936000"/>
          </a:xfrm>
        </p:grpSpPr>
        <p:sp>
          <p:nvSpPr>
            <p:cNvPr id="32" name="手繪多邊形 31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endPara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 32"/>
            <p:cNvSpPr/>
            <p:nvPr/>
          </p:nvSpPr>
          <p:spPr>
            <a:xfrm>
              <a:off x="2845468" y="-184377"/>
              <a:ext cx="4702529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2" name="資料庫圖表 1">
            <a:extLst>
              <a:ext uri="{FF2B5EF4-FFF2-40B4-BE49-F238E27FC236}">
                <a16:creationId xmlns="" xmlns:a16="http://schemas.microsoft.com/office/drawing/2014/main" id="{6571A5E2-83EB-4093-84F4-3D405FC2B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7119056"/>
              </p:ext>
            </p:extLst>
          </p:nvPr>
        </p:nvGraphicFramePr>
        <p:xfrm>
          <a:off x="2084751" y="3487271"/>
          <a:ext cx="5391813" cy="3077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6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744631" y="650867"/>
            <a:ext cx="4140574" cy="702000"/>
            <a:chOff x="1907704" y="-243408"/>
            <a:chExt cx="5520765" cy="936000"/>
          </a:xfrm>
        </p:grpSpPr>
        <p:sp>
          <p:nvSpPr>
            <p:cNvPr id="5" name="手繪多邊形 4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2845469" y="-184377"/>
              <a:ext cx="458300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圓角矩形 9"/>
          <p:cNvSpPr/>
          <p:nvPr/>
        </p:nvSpPr>
        <p:spPr bwMode="auto">
          <a:xfrm>
            <a:off x="890120" y="1716114"/>
            <a:ext cx="2050304" cy="600636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78242" y="1810284"/>
            <a:ext cx="162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志願服務</a:t>
            </a: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gray">
          <a:xfrm>
            <a:off x="764614" y="2519083"/>
            <a:ext cx="7807886" cy="292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3500"/>
              </a:lnSpc>
              <a:spcBef>
                <a:spcPts val="1800"/>
              </a:spcBef>
              <a:buClr>
                <a:srgbClr val="424456"/>
              </a:buClr>
            </a:pPr>
            <a:r>
              <a:rPr lang="zh-TW" altLang="en-US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至志願服務運用單位，國內外皆可，如機關、機構、學校、法人或非營利組織等從事志願服務</a:t>
            </a:r>
            <a:r>
              <a:rPr lang="zh-TW" altLang="zh-TW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。</a:t>
            </a:r>
            <a:endParaRPr lang="en-US" altLang="zh-TW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ts val="2500"/>
              </a:lnSpc>
              <a:buClr>
                <a:srgbClr val="424456"/>
              </a:buClr>
              <a:buNone/>
            </a:pPr>
            <a:r>
              <a:rPr lang="zh-TW" altLang="en-US" sz="1800" b="1" kern="0" dirty="0" smtClean="0">
                <a:solidFill>
                  <a:prstClr val="black"/>
                </a:solidFill>
                <a:ea typeface="微軟正黑體" panose="020B0604030504040204" pitchFamily="34" charset="-120"/>
                <a:sym typeface="Wingdings" panose="05000000000000000000" pitchFamily="2" charset="2"/>
              </a:rPr>
              <a:t> </a:t>
            </a:r>
            <a:r>
              <a:rPr lang="zh-TW" altLang="en-US" sz="1800" b="1" kern="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青年</a:t>
            </a:r>
            <a:r>
              <a:rPr lang="zh-TW" altLang="en-US" sz="1800" b="1" kern="0" dirty="0">
                <a:solidFill>
                  <a:prstClr val="black"/>
                </a:solidFill>
                <a:ea typeface="微軟正黑體" panose="020B0604030504040204" pitchFamily="34" charset="-120"/>
              </a:rPr>
              <a:t>署成立</a:t>
            </a:r>
            <a:r>
              <a:rPr lang="en-US" altLang="zh-TW" sz="1800" b="1" kern="0" dirty="0">
                <a:solidFill>
                  <a:prstClr val="black"/>
                </a:solidFill>
                <a:ea typeface="微軟正黑體" panose="020B0604030504040204" pitchFamily="34" charset="-120"/>
              </a:rPr>
              <a:t>16</a:t>
            </a:r>
            <a:r>
              <a:rPr lang="zh-TW" altLang="en-US" sz="1800" b="1" kern="0" dirty="0">
                <a:solidFill>
                  <a:prstClr val="black"/>
                </a:solidFill>
                <a:ea typeface="微軟正黑體" panose="020B0604030504040204" pitchFamily="34" charset="-120"/>
              </a:rPr>
              <a:t>家青年志工中心，提供相關服務活動與輔導諮詢。</a:t>
            </a:r>
            <a:endParaRPr lang="en-US" altLang="zh-TW" sz="1800" b="1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265510" indent="0">
              <a:lnSpc>
                <a:spcPts val="2500"/>
              </a:lnSpc>
              <a:buClr>
                <a:srgbClr val="424456"/>
              </a:buClr>
              <a:buNone/>
            </a:pPr>
            <a:r>
              <a:rPr lang="zh-TW" altLang="en-US" sz="1800" b="1" kern="0" dirty="0">
                <a:solidFill>
                  <a:prstClr val="black"/>
                </a:solidFill>
                <a:ea typeface="微軟正黑體" panose="020B0604030504040204" pitchFamily="34" charset="-120"/>
              </a:rPr>
              <a:t>資訊可至「青年和平志工團網站</a:t>
            </a:r>
            <a:r>
              <a:rPr lang="en-US" altLang="zh-TW" sz="1800" b="1" kern="0" dirty="0">
                <a:solidFill>
                  <a:prstClr val="black"/>
                </a:solidFill>
                <a:ea typeface="微軟正黑體" panose="020B0604030504040204" pitchFamily="34" charset="-120"/>
              </a:rPr>
              <a:t>-</a:t>
            </a:r>
            <a:r>
              <a:rPr lang="zh-TW" altLang="en-US" sz="1800" b="1" kern="0" dirty="0">
                <a:solidFill>
                  <a:prstClr val="black"/>
                </a:solidFill>
                <a:ea typeface="微軟正黑體" panose="020B0604030504040204" pitchFamily="34" charset="-120"/>
              </a:rPr>
              <a:t>最新消息</a:t>
            </a:r>
            <a:r>
              <a:rPr lang="en-US" altLang="zh-TW" sz="1800" b="1" kern="0" dirty="0">
                <a:solidFill>
                  <a:prstClr val="black"/>
                </a:solidFill>
                <a:ea typeface="微軟正黑體" panose="020B0604030504040204" pitchFamily="34" charset="-120"/>
              </a:rPr>
              <a:t>-</a:t>
            </a:r>
            <a:r>
              <a:rPr lang="zh-TW" altLang="en-US" sz="1800" b="1" kern="0" dirty="0">
                <a:solidFill>
                  <a:prstClr val="black"/>
                </a:solidFill>
                <a:ea typeface="微軟正黑體" panose="020B0604030504040204" pitchFamily="34" charset="-120"/>
              </a:rPr>
              <a:t>青年志工中心」查詢</a:t>
            </a:r>
            <a:r>
              <a:rPr lang="en-US" altLang="zh-TW" sz="1800" kern="0" dirty="0">
                <a:solidFill>
                  <a:prstClr val="black"/>
                </a:solidFill>
                <a:ea typeface="微軟正黑體" panose="020B0604030504040204" pitchFamily="34" charset="-120"/>
                <a:hlinkClick r:id="rId2"/>
              </a:rPr>
              <a:t>https://gysd.yda.gov.tw/ch/index/index.php</a:t>
            </a:r>
            <a:endParaRPr lang="en-US" altLang="zh-TW" sz="18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265510" indent="0">
              <a:buClr>
                <a:srgbClr val="424456"/>
              </a:buClr>
              <a:buNone/>
            </a:pPr>
            <a:endParaRPr lang="zh-TW" altLang="zh-TW" sz="18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0" indent="0">
              <a:buClr>
                <a:srgbClr val="424456"/>
              </a:buClr>
              <a:buNone/>
            </a:pPr>
            <a:endParaRPr lang="en-US" altLang="zh-TW" sz="18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463FA16C-15BC-456E-A200-F994E66EC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61" y="4382710"/>
            <a:ext cx="1637519" cy="531508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9" name="內容版面配置區 4">
            <a:extLst>
              <a:ext uri="{FF2B5EF4-FFF2-40B4-BE49-F238E27FC236}">
                <a16:creationId xmlns="" xmlns:a16="http://schemas.microsoft.com/office/drawing/2014/main" id="{2C4D2157-E775-40BD-84B0-2F2F0CB28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81601" y="5084733"/>
            <a:ext cx="1318135" cy="1318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61" y="5034241"/>
            <a:ext cx="1942445" cy="1456834"/>
          </a:xfrm>
          <a:prstGeom prst="rect">
            <a:avLst/>
          </a:prstGeom>
          <a:effectLst>
            <a:innerShdw blurRad="63500" dist="50800" dir="18900000">
              <a:srgbClr val="CC00FF">
                <a:alpha val="50000"/>
              </a:srgbClr>
            </a:innerShd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14" y="5059844"/>
            <a:ext cx="2120770" cy="14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 bwMode="gray">
          <a:xfrm>
            <a:off x="776707" y="2284480"/>
            <a:ext cx="7904559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spcAft>
                <a:spcPts val="600"/>
              </a:spcAft>
              <a:buClr>
                <a:srgbClr val="424456"/>
              </a:buClr>
              <a:defRPr/>
            </a:pPr>
            <a:r>
              <a:rPr lang="zh-TW" altLang="en-US" sz="2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2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國內外各地長時間遊歷、學習觀察，與當地人文社會深度互動交流，了解我國或他國文化、風土民情，賦予自我與平常以往不同的任務或挑戰</a:t>
            </a:r>
            <a:r>
              <a:rPr lang="zh-TW" altLang="en-US" sz="2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685800">
              <a:spcBef>
                <a:spcPts val="900"/>
              </a:spcBef>
              <a:buClr>
                <a:srgbClr val="424456"/>
              </a:buClr>
              <a:buNone/>
              <a:defRPr/>
            </a:pPr>
            <a:r>
              <a:rPr lang="zh-TW" altLang="en-US" sz="1650" b="1" kern="0" dirty="0" smtClean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  <a:sym typeface="Wingdings" panose="05000000000000000000" pitchFamily="2" charset="2"/>
              </a:rPr>
              <a:t> </a:t>
            </a:r>
            <a:r>
              <a:rPr lang="zh-TW" altLang="en-US" sz="1650" b="1" kern="0" dirty="0" smtClean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青年</a:t>
            </a:r>
            <a:r>
              <a:rPr lang="zh-TW" altLang="en-US" sz="1650" b="1" kern="0" dirty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署於</a:t>
            </a:r>
            <a:r>
              <a:rPr lang="zh-TW" altLang="en-US" sz="1650" b="1" kern="0" dirty="0" smtClean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全國設</a:t>
            </a:r>
            <a:r>
              <a:rPr lang="zh-TW" altLang="en-US" sz="1650" b="1" kern="0" dirty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置</a:t>
            </a:r>
            <a:r>
              <a:rPr lang="zh-TW" altLang="en-US" sz="1650" b="1" kern="0" dirty="0" smtClean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青年</a:t>
            </a:r>
            <a:r>
              <a:rPr lang="zh-TW" altLang="en-US" sz="1650" b="1" kern="0" dirty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壯遊點，青年可與壯遊點聯繫，進行探索體驗</a:t>
            </a:r>
            <a:r>
              <a:rPr lang="zh-TW" altLang="en-US" sz="1650" b="1" kern="0" dirty="0" smtClean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，</a:t>
            </a:r>
            <a:endParaRPr lang="en-US" altLang="zh-TW" sz="1650" b="1" kern="0" dirty="0" smtClean="0">
              <a:solidFill>
                <a:sysClr val="windowText" lastClr="000000"/>
              </a:solidFill>
              <a:latin typeface="Arial" charset="0"/>
              <a:ea typeface="微軟正黑體" panose="020B0604030504040204" pitchFamily="34" charset="-120"/>
            </a:endParaRPr>
          </a:p>
          <a:p>
            <a:pPr marL="0" indent="0" defTabSz="685800">
              <a:spcBef>
                <a:spcPts val="900"/>
              </a:spcBef>
              <a:buClr>
                <a:srgbClr val="424456"/>
              </a:buClr>
              <a:buNone/>
              <a:defRPr/>
            </a:pPr>
            <a:r>
              <a:rPr lang="zh-TW" altLang="en-US" sz="1650" b="1" kern="0" dirty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 </a:t>
            </a:r>
            <a:r>
              <a:rPr lang="zh-TW" altLang="en-US" sz="1650" b="1" kern="0" dirty="0" smtClean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   認識</a:t>
            </a:r>
            <a:r>
              <a:rPr lang="zh-TW" altLang="en-US" sz="1650" b="1" kern="0" dirty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瞭解與關懷臺灣這片土地的不同面向。</a:t>
            </a:r>
            <a:r>
              <a:rPr lang="zh-TW" altLang="en-US" sz="165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相關資訊可</a:t>
            </a:r>
            <a:r>
              <a:rPr lang="zh-TW" altLang="en-US" sz="165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參考壯</a:t>
            </a:r>
            <a:r>
              <a:rPr lang="zh-TW" altLang="en-US" sz="165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遊體驗學習</a:t>
            </a:r>
            <a:r>
              <a:rPr lang="zh-TW" altLang="en-US" sz="165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網</a:t>
            </a:r>
            <a:endParaRPr lang="en-US" altLang="zh-TW" sz="1650" b="1" kern="0" dirty="0" smtClean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spcBef>
                <a:spcPts val="900"/>
              </a:spcBef>
              <a:buClr>
                <a:srgbClr val="424456"/>
              </a:buClr>
              <a:buNone/>
              <a:defRPr/>
            </a:pPr>
            <a:r>
              <a:rPr lang="zh-TW" altLang="en-US" sz="165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    ─青年壯遊點專區</a:t>
            </a:r>
            <a:r>
              <a:rPr lang="en-US" altLang="zh-TW" sz="1500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2"/>
              </a:rPr>
              <a:t>https://youthtravel.tw/travelspot.php</a:t>
            </a:r>
            <a:endParaRPr lang="en-US" altLang="zh-TW" sz="1500" kern="0" dirty="0" smtClean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lnSpc>
                <a:spcPts val="2500"/>
              </a:lnSpc>
              <a:spcAft>
                <a:spcPts val="600"/>
              </a:spcAft>
              <a:buClr>
                <a:srgbClr val="424456"/>
              </a:buClr>
              <a:buNone/>
              <a:defRPr/>
            </a:pPr>
            <a:r>
              <a:rPr lang="zh-TW" altLang="en-US" sz="1600" b="1" kern="0" dirty="0" smtClean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en-US" sz="150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1500" b="1" kern="0" dirty="0" err="1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iYouth</a:t>
            </a:r>
            <a:r>
              <a:rPr lang="zh-TW" altLang="en-US" sz="15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青年國際圓夢平臺</a:t>
            </a:r>
            <a:endParaRPr lang="en-US" altLang="zh-TW" sz="15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70272" indent="0" defTabSz="68580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en-US" altLang="zh-TW" sz="1500" kern="0" dirty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3"/>
              </a:rPr>
              <a:t>https://iyouth.youthhub.tw</a:t>
            </a:r>
            <a:r>
              <a:rPr lang="en-US" altLang="zh-TW" sz="1500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3"/>
              </a:rPr>
              <a:t>/</a:t>
            </a:r>
            <a:endParaRPr lang="en-US" altLang="zh-TW" sz="15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lnSpc>
                <a:spcPts val="2500"/>
              </a:lnSpc>
              <a:spcAft>
                <a:spcPts val="600"/>
              </a:spcAft>
              <a:buClr>
                <a:srgbClr val="424456"/>
              </a:buClr>
              <a:buNone/>
              <a:defRPr/>
            </a:pPr>
            <a:r>
              <a:rPr lang="zh-TW" altLang="en-US" sz="1600" b="1" kern="0" dirty="0" smtClean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  <a:sym typeface="Wingdings" panose="05000000000000000000" pitchFamily="2" charset="2"/>
              </a:rPr>
              <a:t> </a:t>
            </a:r>
            <a:r>
              <a:rPr lang="zh-TW" altLang="en-US" sz="150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外交部</a:t>
            </a:r>
            <a:r>
              <a:rPr lang="en-US" altLang="zh-TW" sz="150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NGO</a:t>
            </a:r>
            <a:r>
              <a:rPr lang="zh-TW" altLang="en-US" sz="150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雙語網</a:t>
            </a:r>
            <a:endParaRPr lang="en-US" altLang="zh-TW" sz="1500" b="1" kern="0" dirty="0" smtClean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70272" indent="0" defTabSz="68580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en-US" altLang="zh-TW" sz="1500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4"/>
              </a:rPr>
              <a:t>http</a:t>
            </a:r>
            <a:r>
              <a:rPr lang="en-US" altLang="zh-TW" sz="1500" kern="0" dirty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4"/>
              </a:rPr>
              <a:t>://</a:t>
            </a:r>
            <a:r>
              <a:rPr lang="en-US" altLang="zh-TW" sz="1500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4"/>
              </a:rPr>
              <a:t>www.taiwanngo.tw/</a:t>
            </a:r>
            <a:endParaRPr lang="en-US" altLang="zh-TW" sz="1500" kern="0" dirty="0" smtClean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70272" indent="0" defTabSz="685800">
              <a:spcBef>
                <a:spcPts val="0"/>
              </a:spcBef>
              <a:buClr>
                <a:srgbClr val="424456"/>
              </a:buClr>
              <a:buNone/>
              <a:defRPr/>
            </a:pPr>
            <a:endParaRPr lang="en-US" altLang="zh-TW" sz="15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spcBef>
                <a:spcPts val="0"/>
              </a:spcBef>
              <a:buClr>
                <a:srgbClr val="424456"/>
              </a:buClr>
              <a:buNone/>
              <a:defRPr/>
            </a:pPr>
            <a:endParaRPr lang="en-US" altLang="zh-TW" sz="165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spcBef>
                <a:spcPts val="0"/>
              </a:spcBef>
              <a:buClr>
                <a:srgbClr val="424456"/>
              </a:buClr>
              <a:buNone/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spcBef>
                <a:spcPts val="0"/>
              </a:spcBef>
              <a:buClr>
                <a:srgbClr val="424456"/>
              </a:buClr>
              <a:buNone/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spcBef>
                <a:spcPts val="900"/>
              </a:spcBef>
              <a:buClr>
                <a:srgbClr val="424456"/>
              </a:buClr>
              <a:buNone/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spcBef>
                <a:spcPts val="900"/>
              </a:spcBef>
              <a:buClr>
                <a:srgbClr val="424456"/>
              </a:buClr>
              <a:buNone/>
              <a:defRPr/>
            </a:pPr>
            <a:endParaRPr lang="zh-TW" altLang="en-US" sz="1800" b="1" kern="0" dirty="0">
              <a:solidFill>
                <a:sysClr val="windowText" lastClr="000000"/>
              </a:solidFill>
              <a:latin typeface="Arial" charset="0"/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956068" y="1589526"/>
            <a:ext cx="1867881" cy="572631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93461" y="1654109"/>
            <a:ext cx="143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壯遊探索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597378" y="684346"/>
            <a:ext cx="4131608" cy="702000"/>
            <a:chOff x="1907704" y="-243408"/>
            <a:chExt cx="5508811" cy="936000"/>
          </a:xfrm>
        </p:grpSpPr>
        <p:sp>
          <p:nvSpPr>
            <p:cNvPr id="11" name="手繪多邊形 10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2845468" y="-184377"/>
              <a:ext cx="4571047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05F93776-77FE-4D3A-9B17-F848A801A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04" y="4087275"/>
            <a:ext cx="2261296" cy="92924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F1D8252E-77EA-4AAC-BE83-5BF1BC0A9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31" y="4528922"/>
            <a:ext cx="2312510" cy="773952"/>
          </a:xfrm>
          <a:prstGeom prst="rect">
            <a:avLst/>
          </a:prstGeom>
          <a:solidFill>
            <a:srgbClr val="CCCCFF"/>
          </a:solidFill>
        </p:spPr>
      </p:pic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3F8BC7CE-1841-4B91-832F-D32963593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86" y="5465587"/>
            <a:ext cx="2485043" cy="8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 bwMode="gray">
          <a:xfrm>
            <a:off x="782873" y="2425444"/>
            <a:ext cx="7780157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lnSpc>
                <a:spcPts val="2600"/>
              </a:lnSpc>
              <a:spcBef>
                <a:spcPts val="900"/>
              </a:spcBef>
              <a:buClr>
                <a:srgbClr val="424456"/>
              </a:buClr>
              <a:defRPr/>
            </a:pPr>
            <a:r>
              <a:rPr lang="zh-TW" altLang="en-US" sz="2000" b="1" kern="0" dirty="0" smtClean="0">
                <a:solidFill>
                  <a:srgbClr val="000099"/>
                </a:solidFill>
                <a:ea typeface="微軟正黑體" panose="020B0604030504040204" pitchFamily="34" charset="-120"/>
              </a:rPr>
              <a:t>可</a:t>
            </a:r>
            <a:r>
              <a:rPr lang="zh-TW" altLang="en-US" sz="20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選定國內外之工藝中心、機構等單位學習當地民俗或地方特有的技能、藝能、技藝等，增進個人文化素養或技術涵養。</a:t>
            </a:r>
            <a:endParaRPr lang="en-US" altLang="zh-TW" sz="20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lnSpc>
                <a:spcPts val="26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r>
              <a:rPr lang="zh-TW" altLang="en-US" sz="1800" b="1" kern="0" dirty="0" smtClean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  <a:sym typeface="Wingdings" panose="05000000000000000000" pitchFamily="2" charset="2"/>
              </a:rPr>
              <a:t> </a:t>
            </a:r>
            <a:r>
              <a:rPr lang="zh-TW" altLang="en-US" sz="180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跟隨</a:t>
            </a:r>
            <a:r>
              <a:rPr lang="zh-TW" altLang="en-US" sz="18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手藝達人、工藝達人見習，也是體驗學習的方式</a:t>
            </a:r>
            <a:r>
              <a:rPr lang="zh-TW" altLang="en-US" sz="180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。</a:t>
            </a:r>
            <a:endParaRPr lang="en-US" altLang="zh-TW" sz="1800" b="1" kern="0" dirty="0" smtClean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179388" indent="0" defTabSz="685800">
              <a:lnSpc>
                <a:spcPts val="26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r>
              <a:rPr lang="zh-TW" altLang="en-US" sz="1650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例如青年學習養身按摩技巧，幫助成人和嬰兒</a:t>
            </a:r>
            <a:r>
              <a:rPr lang="zh-TW" altLang="en-US" sz="165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保健；利用</a:t>
            </a:r>
            <a:r>
              <a:rPr lang="zh-TW" altLang="en-US" sz="1650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暑假跟隨咖啡</a:t>
            </a:r>
            <a:r>
              <a:rPr lang="zh-TW" altLang="en-US" sz="165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達人學習拉花</a:t>
            </a:r>
            <a:r>
              <a:rPr lang="zh-TW" altLang="en-US" sz="1650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技巧；在北港學習竹燈籠編織與彩繪，或在</a:t>
            </a:r>
            <a:r>
              <a:rPr lang="zh-TW" altLang="en-US" sz="165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臺</a:t>
            </a:r>
            <a:r>
              <a:rPr lang="zh-TW" altLang="en-US" sz="1650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東鹿野瞭解茶文化，體驗烘培茶葉過程。</a:t>
            </a:r>
            <a:endParaRPr lang="zh-TW" altLang="en-US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910329" y="1579507"/>
            <a:ext cx="1884155" cy="579922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69835" y="1645993"/>
            <a:ext cx="155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達人見習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528268" y="592105"/>
            <a:ext cx="4140574" cy="702000"/>
            <a:chOff x="1907704" y="-243408"/>
            <a:chExt cx="5520765" cy="936000"/>
          </a:xfrm>
        </p:grpSpPr>
        <p:sp>
          <p:nvSpPr>
            <p:cNvPr id="11" name="手繪多邊形 10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2845469" y="-184377"/>
              <a:ext cx="458300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3" y="4771728"/>
            <a:ext cx="1873571" cy="1405881"/>
          </a:xfrm>
          <a:prstGeom prst="rect">
            <a:avLst/>
          </a:prstGeom>
          <a:ln>
            <a:solidFill>
              <a:sysClr val="windowText" lastClr="000000"/>
            </a:solidFill>
          </a:ln>
          <a:effectLst>
            <a:softEdge rad="63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17" y="4805531"/>
            <a:ext cx="1829437" cy="137207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396" y="4534018"/>
            <a:ext cx="1500523" cy="2000697"/>
          </a:xfrm>
          <a:prstGeom prst="rect">
            <a:avLst/>
          </a:prstGeom>
          <a:effectLst>
            <a:innerShdw blurRad="63500" dist="50800" dir="13500000">
              <a:schemeClr val="accent2">
                <a:alpha val="50000"/>
              </a:schemeClr>
            </a:innerShdw>
            <a:softEdge rad="127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36" y="4570080"/>
            <a:ext cx="1460246" cy="196463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5400000">
              <a:srgbClr val="0000FF">
                <a:alpha val="5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215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 bwMode="gray">
          <a:xfrm>
            <a:off x="773907" y="2424414"/>
            <a:ext cx="7911656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lnSpc>
                <a:spcPts val="2500"/>
              </a:lnSpc>
              <a:spcBef>
                <a:spcPts val="900"/>
              </a:spcBef>
              <a:buClr>
                <a:srgbClr val="424456"/>
              </a:buClr>
              <a:defRPr/>
            </a:pPr>
            <a:r>
              <a:rPr lang="zh-TW" altLang="en-US" sz="2000" b="1" kern="0" dirty="0" smtClean="0">
                <a:solidFill>
                  <a:srgbClr val="000099"/>
                </a:solidFill>
                <a:ea typeface="微軟正黑體" panose="020B0604030504040204" pitchFamily="34" charset="-120"/>
              </a:rPr>
              <a:t>至</a:t>
            </a:r>
            <a:r>
              <a:rPr lang="zh-TW" altLang="en-US" sz="20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新創公司向創業家見習之方式學習新創事務，增進對創業之瞭解，見習地點可涵蓋國內外。</a:t>
            </a:r>
            <a:endParaRPr lang="en-US" altLang="zh-TW" sz="20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68288" indent="-268288" algn="just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None/>
              <a:defRPr/>
            </a:pPr>
            <a:r>
              <a:rPr lang="zh-TW" altLang="en-US" sz="1800" b="1" kern="0" dirty="0" smtClean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  <a:sym typeface="Wingdings" panose="05000000000000000000" pitchFamily="2" charset="2"/>
              </a:rPr>
              <a:t> </a:t>
            </a:r>
            <a:r>
              <a:rPr lang="zh-TW" altLang="en-US" sz="180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</a:t>
            </a:r>
            <a:r>
              <a:rPr lang="zh-TW" altLang="en-US" sz="18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可先蒐集新創公司的資訊，接洽有興趣的產業，規劃見習內容，體驗過程中可進一步思考生涯規劃方向。相關資訊可參考</a:t>
            </a: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70272" indent="-138113" algn="just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None/>
              <a:defRPr/>
            </a:pPr>
            <a:r>
              <a:rPr lang="zh-TW" altLang="en-US" sz="1600" b="1" kern="0" dirty="0" smtClean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  <a:sym typeface="Wingdings" panose="05000000000000000000" pitchFamily="2" charset="2"/>
              </a:rPr>
              <a:t> </a:t>
            </a:r>
            <a:r>
              <a:rPr lang="zh-TW" altLang="en-US" sz="165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</a:t>
            </a:r>
            <a:r>
              <a:rPr lang="zh-TW" altLang="en-US" sz="165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署「青年資源讚」網站</a:t>
            </a:r>
            <a:r>
              <a:rPr lang="en-US" altLang="zh-TW" sz="165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-</a:t>
            </a:r>
            <a:r>
              <a:rPr lang="zh-TW" altLang="en-US" sz="165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就業創業專區</a:t>
            </a:r>
            <a:endParaRPr lang="en-US" altLang="zh-TW" sz="165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538163" indent="-269875" algn="just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None/>
              <a:defRPr/>
            </a:pPr>
            <a:r>
              <a:rPr lang="zh-TW" altLang="en-US" sz="1650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2"/>
              </a:rPr>
              <a:t>  </a:t>
            </a:r>
            <a:r>
              <a:rPr lang="en-US" altLang="zh-TW" sz="1650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2"/>
              </a:rPr>
              <a:t>http</a:t>
            </a:r>
            <a:r>
              <a:rPr lang="en-US" altLang="zh-TW" sz="1650" kern="0" dirty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2"/>
              </a:rPr>
              <a:t>://youth-resources.yda.gov.tw/</a:t>
            </a:r>
            <a:endParaRPr lang="en-US" altLang="zh-TW" sz="165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70272" indent="-138113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None/>
              <a:defRPr/>
            </a:pPr>
            <a:r>
              <a:rPr lang="zh-TW" altLang="en-US" sz="1600" b="1" kern="0" dirty="0" smtClean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  <a:sym typeface="Wingdings" panose="05000000000000000000" pitchFamily="2" charset="2"/>
              </a:rPr>
              <a:t> </a:t>
            </a:r>
            <a:r>
              <a:rPr lang="zh-TW" altLang="en-US" sz="165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創</a:t>
            </a:r>
            <a:r>
              <a:rPr lang="zh-TW" altLang="en-US" sz="165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創點火器網站</a:t>
            </a:r>
            <a:r>
              <a:rPr lang="en-US" altLang="zh-TW" sz="165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-</a:t>
            </a:r>
            <a:r>
              <a:rPr lang="zh-TW" altLang="en-US" sz="165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新創展示會</a:t>
            </a:r>
            <a:r>
              <a:rPr lang="zh-TW" altLang="en-US" sz="165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專區 </a:t>
            </a:r>
            <a:r>
              <a:rPr lang="en-US" altLang="zh-TW" sz="1650" kern="0" dirty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3"/>
              </a:rPr>
              <a:t>http://www.rockfuture.net/topic</a:t>
            </a:r>
            <a:r>
              <a:rPr lang="en-US" altLang="zh-TW" sz="1650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3"/>
              </a:rPr>
              <a:t>/</a:t>
            </a:r>
            <a:endParaRPr lang="en-US" altLang="zh-TW" sz="1650" kern="0" dirty="0" smtClean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70272" indent="-138113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None/>
              <a:defRPr/>
            </a:pPr>
            <a:r>
              <a:rPr lang="zh-TW" altLang="en-US" sz="1600" b="1" kern="0" dirty="0" smtClean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  <a:sym typeface="Wingdings" panose="05000000000000000000" pitchFamily="2" charset="2"/>
              </a:rPr>
              <a:t> </a:t>
            </a:r>
            <a:r>
              <a:rPr lang="zh-TW" altLang="en-US" sz="165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大專</a:t>
            </a:r>
            <a:r>
              <a:rPr lang="zh-TW" altLang="en-US" sz="165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畢業生創業服務計畫</a:t>
            </a:r>
            <a:r>
              <a:rPr lang="en-US" altLang="zh-TW" sz="165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-</a:t>
            </a:r>
            <a:r>
              <a:rPr lang="zh-TW" altLang="en-US" sz="165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群星榜專區</a:t>
            </a:r>
            <a:endParaRPr lang="en-US" altLang="zh-TW" sz="165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332185" indent="-61913" algn="just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None/>
              <a:defRPr/>
            </a:pPr>
            <a:r>
              <a:rPr lang="en-US" altLang="zh-TW" sz="165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 </a:t>
            </a:r>
            <a:r>
              <a:rPr lang="zh-TW" altLang="en-US" sz="165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1650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4"/>
              </a:rPr>
              <a:t>http</a:t>
            </a:r>
            <a:r>
              <a:rPr lang="en-US" altLang="zh-TW" sz="1650" kern="0" dirty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4"/>
              </a:rPr>
              <a:t>://</a:t>
            </a:r>
            <a:r>
              <a:rPr lang="en-US" altLang="zh-TW" sz="1650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4"/>
              </a:rPr>
              <a:t>ustart.yda.gov.tw/</a:t>
            </a: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70272" indent="-138113" algn="just" defTabSz="685800">
              <a:spcBef>
                <a:spcPts val="0"/>
              </a:spcBef>
              <a:buClr>
                <a:srgbClr val="424456"/>
              </a:buClr>
              <a:buNone/>
              <a:defRPr/>
            </a:pPr>
            <a:endParaRPr lang="en-US" altLang="zh-TW" sz="165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 bwMode="auto">
          <a:xfrm>
            <a:off x="674442" y="1580871"/>
            <a:ext cx="1979963" cy="526246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06989" y="1632549"/>
            <a:ext cx="156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創業見習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566866" y="667426"/>
            <a:ext cx="4077820" cy="702000"/>
            <a:chOff x="1907704" y="-243408"/>
            <a:chExt cx="5437093" cy="936000"/>
          </a:xfrm>
        </p:grpSpPr>
        <p:sp>
          <p:nvSpPr>
            <p:cNvPr id="8" name="手繪多邊形 7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2845468" y="-184377"/>
              <a:ext cx="4499329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1C6FA23B-57BE-450A-896E-10FA4B0506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06" y="4961122"/>
            <a:ext cx="1934774" cy="61723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2CEBF3D3-1D62-45BF-919F-17195D8FB3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50" y="3759719"/>
            <a:ext cx="1751443" cy="60883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27EBA2EC-CE51-4B73-9617-D820C3A23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99" y="5808546"/>
            <a:ext cx="2133638" cy="6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 bwMode="gray">
          <a:xfrm>
            <a:off x="764941" y="2394710"/>
            <a:ext cx="8101153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r>
              <a:rPr lang="zh-TW" altLang="en-US" b="1" kern="0" dirty="0" smtClean="0">
                <a:solidFill>
                  <a:srgbClr val="000099"/>
                </a:solidFill>
                <a:ea typeface="微軟正黑體" panose="020B0604030504040204" pitchFamily="34" charset="-120"/>
              </a:rPr>
              <a:t>自行</a:t>
            </a:r>
            <a:r>
              <a:rPr lang="zh-TW" altLang="en-US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規劃符合體驗學習精神之內容。</a:t>
            </a:r>
            <a:endParaRPr lang="en-US" altLang="zh-TW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68288" indent="-268288" defTabSz="685800">
              <a:lnSpc>
                <a:spcPts val="2500"/>
              </a:lnSpc>
              <a:spcBef>
                <a:spcPts val="900"/>
              </a:spcBef>
              <a:buClr>
                <a:srgbClr val="424456"/>
              </a:buClr>
              <a:buNone/>
              <a:defRPr/>
            </a:pPr>
            <a:r>
              <a:rPr lang="zh-TW" altLang="en-US" sz="1800" b="1" kern="0" dirty="0" smtClean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  <a:sym typeface="Wingdings" panose="05000000000000000000" pitchFamily="2" charset="2"/>
              </a:rPr>
              <a:t> </a:t>
            </a:r>
            <a:r>
              <a:rPr lang="zh-TW" altLang="en-US" sz="180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</a:t>
            </a:r>
            <a:r>
              <a:rPr lang="zh-TW" altLang="en-US" sz="18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可規劃如打工換宿，或在壯遊行程裡同時擔任志工、與達人見習過程中也在當地社區從事志願服務，各種多元的方式，進行更豐富的體驗與學習</a:t>
            </a:r>
            <a:r>
              <a:rPr lang="zh-TW" altLang="en-US" sz="1800" b="1" kern="0" dirty="0" smtClean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。</a:t>
            </a:r>
            <a:endParaRPr lang="en-US" altLang="zh-TW" sz="1800" b="1" kern="0" dirty="0" smtClean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>
              <a:buClr>
                <a:srgbClr val="424456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kern="0" dirty="0" smtClean="0">
                <a:solidFill>
                  <a:srgbClr val="7030A0"/>
                </a:solidFill>
                <a:ea typeface="微軟正黑體" panose="020B0604030504040204" pitchFamily="34" charset="-120"/>
              </a:rPr>
              <a:t>青年故事案例─「青</a:t>
            </a:r>
            <a:r>
              <a:rPr lang="zh-TW" altLang="en-US" sz="1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</a:t>
            </a:r>
            <a:r>
              <a:rPr lang="zh-TW" altLang="en-US" sz="1800" b="1" kern="0" dirty="0" smtClean="0">
                <a:solidFill>
                  <a:srgbClr val="7030A0"/>
                </a:solidFill>
                <a:ea typeface="微軟正黑體" panose="020B0604030504040204" pitchFamily="34" charset="-120"/>
              </a:rPr>
              <a:t>探」</a:t>
            </a:r>
            <a:r>
              <a:rPr lang="zh-CN" altLang="en-US" sz="1800" b="1" kern="0" dirty="0" smtClean="0">
                <a:solidFill>
                  <a:srgbClr val="7030A0"/>
                </a:solidFill>
                <a:ea typeface="微軟正黑體" panose="020B0604030504040204" pitchFamily="34" charset="-120"/>
              </a:rPr>
              <a:t> </a:t>
            </a:r>
            <a:endParaRPr lang="en-US" altLang="zh-CN" sz="1800" b="1" kern="0" dirty="0" smtClean="0">
              <a:solidFill>
                <a:srgbClr val="7030A0"/>
              </a:solidFill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1800" dirty="0" smtClean="0"/>
              <a:t>     </a:t>
            </a:r>
            <a:r>
              <a:rPr lang="en-US" altLang="zh-TW" sz="1800" dirty="0" smtClean="0"/>
              <a:t>(</a:t>
            </a:r>
            <a:r>
              <a:rPr lang="zh-TW" altLang="zh-TW" sz="16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網址</a:t>
            </a:r>
            <a:r>
              <a:rPr lang="zh-TW" altLang="en-US" sz="1800" dirty="0" smtClean="0"/>
              <a:t>   </a:t>
            </a:r>
            <a:r>
              <a:rPr lang="en-US" altLang="zh-TW" sz="1800" dirty="0" smtClean="0">
                <a:hlinkClick r:id="rId2"/>
              </a:rPr>
              <a:t>https://www.youtube.com/watch?v=lHab_iUmcUA</a:t>
            </a:r>
            <a:r>
              <a:rPr lang="en-US" altLang="zh-TW" sz="1800" dirty="0" smtClean="0"/>
              <a:t>)</a:t>
            </a:r>
            <a:endParaRPr lang="en-US" altLang="zh-TW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Clr>
                <a:srgbClr val="424456"/>
              </a:buClr>
              <a:buNone/>
              <a:defRPr/>
            </a:pPr>
            <a:r>
              <a:rPr lang="zh-TW" altLang="en-US" sz="1800" dirty="0"/>
              <a:t>    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署官網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「國際及體驗學習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壯遊體驗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青年壯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遊體驗學習活動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成果分享」</a:t>
            </a:r>
            <a:endParaRPr lang="en-US" altLang="zh-TW" sz="16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843803" y="1601509"/>
            <a:ext cx="1540809" cy="575785"/>
          </a:xfrm>
          <a:prstGeom prst="roundRect">
            <a:avLst/>
          </a:prstGeom>
          <a:solidFill>
            <a:srgbClr val="CC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81303" y="1661823"/>
            <a:ext cx="111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  他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628650" y="647674"/>
            <a:ext cx="4077820" cy="702000"/>
            <a:chOff x="1907704" y="-243408"/>
            <a:chExt cx="5437093" cy="936000"/>
          </a:xfrm>
        </p:grpSpPr>
        <p:sp>
          <p:nvSpPr>
            <p:cNvPr id="11" name="手繪多邊形 10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2845468" y="-184377"/>
              <a:ext cx="4499329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0" y="4819880"/>
            <a:ext cx="2652471" cy="165779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01" y="4707503"/>
            <a:ext cx="2510064" cy="18825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44" y="4707503"/>
            <a:ext cx="1431449" cy="190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2502</Words>
  <Application>Microsoft Office PowerPoint</Application>
  <PresentationFormat>如螢幕大小 (4:3)</PresentationFormat>
  <Paragraphs>322</Paragraphs>
  <Slides>28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28</vt:i4>
      </vt:variant>
    </vt:vector>
  </HeadingPairs>
  <TitlesOfParts>
    <vt:vector size="38" baseType="lpstr">
      <vt:lpstr>微軟正黑體</vt:lpstr>
      <vt:lpstr>新細明體</vt:lpstr>
      <vt:lpstr>Arial</vt:lpstr>
      <vt:lpstr>Calibri</vt:lpstr>
      <vt:lpstr>Calibri Light</vt:lpstr>
      <vt:lpstr>Verdana</vt:lpstr>
      <vt:lpstr>Wingdings</vt:lpstr>
      <vt:lpstr>Wingdings 2</vt:lpstr>
      <vt:lpstr>1_Office 佈景主題</vt:lpstr>
      <vt:lpstr>Office 佈景主題</vt:lpstr>
      <vt:lpstr>PowerPoint 簡報</vt:lpstr>
      <vt:lpstr>目    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林奕安Ann</dc:creator>
  <cp:lastModifiedBy>user</cp:lastModifiedBy>
  <cp:revision>605</cp:revision>
  <cp:lastPrinted>2018-08-21T07:33:52Z</cp:lastPrinted>
  <dcterms:created xsi:type="dcterms:W3CDTF">2018-05-21T08:57:32Z</dcterms:created>
  <dcterms:modified xsi:type="dcterms:W3CDTF">2018-08-22T11:14:11Z</dcterms:modified>
</cp:coreProperties>
</file>