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28"/>
  </p:notesMasterIdLst>
  <p:handoutMasterIdLst>
    <p:handoutMasterId r:id="rId29"/>
  </p:handoutMasterIdLst>
  <p:sldIdLst>
    <p:sldId id="319" r:id="rId2"/>
    <p:sldId id="287" r:id="rId3"/>
    <p:sldId id="294" r:id="rId4"/>
    <p:sldId id="295" r:id="rId5"/>
    <p:sldId id="288" r:id="rId6"/>
    <p:sldId id="333" r:id="rId7"/>
    <p:sldId id="335" r:id="rId8"/>
    <p:sldId id="336" r:id="rId9"/>
    <p:sldId id="310" r:id="rId10"/>
    <p:sldId id="303" r:id="rId11"/>
    <p:sldId id="337" r:id="rId12"/>
    <p:sldId id="339" r:id="rId13"/>
    <p:sldId id="340" r:id="rId14"/>
    <p:sldId id="341" r:id="rId15"/>
    <p:sldId id="347" r:id="rId16"/>
    <p:sldId id="331" r:id="rId17"/>
    <p:sldId id="301" r:id="rId18"/>
    <p:sldId id="283" r:id="rId19"/>
    <p:sldId id="298" r:id="rId20"/>
    <p:sldId id="332" r:id="rId21"/>
    <p:sldId id="327" r:id="rId22"/>
    <p:sldId id="342" r:id="rId23"/>
    <p:sldId id="343" r:id="rId24"/>
    <p:sldId id="344" r:id="rId25"/>
    <p:sldId id="334" r:id="rId26"/>
    <p:sldId id="309" r:id="rId27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30C87A6-AC02-482A-B420-FA8E4E08321E}">
          <p14:sldIdLst>
            <p14:sldId id="319"/>
            <p14:sldId id="287"/>
            <p14:sldId id="294"/>
            <p14:sldId id="295"/>
            <p14:sldId id="288"/>
            <p14:sldId id="333"/>
            <p14:sldId id="335"/>
            <p14:sldId id="336"/>
            <p14:sldId id="310"/>
            <p14:sldId id="303"/>
            <p14:sldId id="337"/>
            <p14:sldId id="339"/>
            <p14:sldId id="340"/>
            <p14:sldId id="341"/>
            <p14:sldId id="347"/>
            <p14:sldId id="331"/>
            <p14:sldId id="301"/>
            <p14:sldId id="283"/>
            <p14:sldId id="298"/>
            <p14:sldId id="332"/>
            <p14:sldId id="327"/>
            <p14:sldId id="342"/>
            <p14:sldId id="343"/>
            <p14:sldId id="344"/>
            <p14:sldId id="334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ED3"/>
    <a:srgbClr val="4BACC6"/>
    <a:srgbClr val="FCDDCF"/>
    <a:srgbClr val="FFD175"/>
    <a:srgbClr val="FDEFE9"/>
    <a:srgbClr val="17C3BF"/>
    <a:srgbClr val="49EDE9"/>
    <a:srgbClr val="24E9E4"/>
    <a:srgbClr val="139B9B"/>
    <a:srgbClr val="E9F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 autoAdjust="0"/>
    <p:restoredTop sz="94816" autoAdjust="0"/>
  </p:normalViewPr>
  <p:slideViewPr>
    <p:cSldViewPr snapToGrid="0">
      <p:cViewPr varScale="1">
        <p:scale>
          <a:sx n="106" d="100"/>
          <a:sy n="106" d="100"/>
        </p:scale>
        <p:origin x="18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5A7DD-5819-4B35-89C5-AFE81F2BC34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5367344-43CE-40AF-82ED-FE3F29690FC6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>
            <a:lnSpc>
              <a:spcPts val="2200"/>
            </a:lnSpc>
            <a:spcAft>
              <a:spcPts val="0"/>
            </a:spcAft>
          </a:pPr>
          <a:r>
            <a:rPr lang="zh-TW" altLang="en-US" sz="1800" b="1" i="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輔導及協助學生撰寫申請書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202F41-BF30-4274-BB1F-5AB3D539AE91}" type="parTrans" cxnId="{BBA4B7F2-E8CD-4E44-B930-60EAB5DAC707}">
      <dgm:prSet/>
      <dgm:spPr/>
      <dgm:t>
        <a:bodyPr/>
        <a:lstStyle/>
        <a:p>
          <a:endParaRPr lang="zh-TW" altLang="en-US"/>
        </a:p>
      </dgm:t>
    </dgm:pt>
    <dgm:pt modelId="{B1921C55-BC03-4C94-A7AE-594373BFB73C}" type="sibTrans" cxnId="{BBA4B7F2-E8CD-4E44-B930-60EAB5DAC707}">
      <dgm:prSet/>
      <dgm:spPr/>
      <dgm:t>
        <a:bodyPr/>
        <a:lstStyle/>
        <a:p>
          <a:endParaRPr lang="zh-TW" altLang="en-US"/>
        </a:p>
      </dgm:t>
    </dgm:pt>
    <dgm:pt modelId="{4B093E4F-2809-4F48-B26B-D935A8391079}">
      <dgm:prSet custT="1"/>
      <dgm:spPr/>
      <dgm:t>
        <a:bodyPr/>
        <a:lstStyle/>
        <a:p>
          <a:pPr rtl="0"/>
          <a:r>
            <a:rPr lang="en-US" altLang="zh-TW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107</a:t>
          </a:r>
          <a:r>
            <a:rPr lang="zh-TW" altLang="en-US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12</a:t>
          </a:r>
          <a:r>
            <a:rPr lang="zh-TW" altLang="en-US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zh-TW" altLang="en-US" sz="1500" b="1" i="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起學校調查學生意願</a:t>
          </a:r>
          <a:r>
            <a:rPr lang="zh-TW" altLang="en-US" sz="15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rPr>
            <a:t>（同時調查</a:t>
          </a:r>
          <a:r>
            <a:rPr lang="zh-TW" altLang="en-US" sz="1500" b="1" u="sng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rPr>
            <a:t>職缺產業類別</a:t>
          </a:r>
          <a:r>
            <a:rPr lang="zh-TW" altLang="en-US" sz="15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rPr>
            <a:t>及</a:t>
          </a:r>
          <a:r>
            <a:rPr lang="zh-TW" altLang="en-US" sz="1500" b="1" u="sng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rPr>
            <a:t>希望就業縣市</a:t>
          </a:r>
          <a:r>
            <a:rPr lang="zh-TW" altLang="en-US" sz="15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rPr>
            <a:t>）</a:t>
          </a:r>
          <a:r>
            <a:rPr lang="zh-TW" altLang="en-US" sz="1500" b="1" i="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，並對於適合及有意願參與本方案之學生</a:t>
          </a:r>
          <a:r>
            <a:rPr lang="zh-TW" altLang="en-US" sz="1500" b="1" i="0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進行性向與生涯專業輔導、晤談等，並協助撰寫申請書</a:t>
          </a:r>
          <a:endParaRPr lang="zh-TW" altLang="en-US" sz="15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5106F3-2211-448B-BFA4-503D2F4DE442}" type="parTrans" cxnId="{79FDD9A2-752C-4160-9DE5-FB02E3AC7254}">
      <dgm:prSet/>
      <dgm:spPr/>
      <dgm:t>
        <a:bodyPr/>
        <a:lstStyle/>
        <a:p>
          <a:endParaRPr lang="zh-TW" altLang="en-US"/>
        </a:p>
      </dgm:t>
    </dgm:pt>
    <dgm:pt modelId="{BD274A04-A008-46C8-8056-8DB5B1D21E5E}" type="sibTrans" cxnId="{79FDD9A2-752C-4160-9DE5-FB02E3AC7254}">
      <dgm:prSet/>
      <dgm:spPr/>
      <dgm:t>
        <a:bodyPr/>
        <a:lstStyle/>
        <a:p>
          <a:endParaRPr lang="zh-TW" altLang="en-US"/>
        </a:p>
      </dgm:t>
    </dgm:pt>
    <dgm:pt modelId="{61F487B8-2CFE-41EE-955B-747B81F895E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>
            <a:lnSpc>
              <a:spcPts val="2200"/>
            </a:lnSpc>
            <a:spcAft>
              <a:spcPts val="0"/>
            </a:spcAft>
          </a:pPr>
          <a:r>
            <a:rPr lang="zh-TW" altLang="en-US" sz="1800" b="1" i="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各高中職學生</a:t>
          </a:r>
          <a:endParaRPr lang="en-US" altLang="zh-TW" sz="1800" b="1" i="0" baseline="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rtl="0">
            <a:lnSpc>
              <a:spcPts val="2200"/>
            </a:lnSpc>
            <a:spcAft>
              <a:spcPts val="0"/>
            </a:spcAft>
          </a:pPr>
          <a:r>
            <a:rPr lang="zh-TW" altLang="en-US" sz="1800" b="1" i="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上網填寫</a:t>
          </a:r>
          <a:endParaRPr lang="en-US" altLang="zh-TW" sz="1800" b="1" i="0" baseline="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rtl="0">
            <a:lnSpc>
              <a:spcPts val="2200"/>
            </a:lnSpc>
            <a:spcAft>
              <a:spcPts val="0"/>
            </a:spcAft>
          </a:pPr>
          <a:r>
            <a:rPr lang="zh-TW" altLang="en-US" sz="1800" b="1" i="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申請書</a:t>
          </a:r>
          <a:endParaRPr lang="zh-TW" sz="1800" b="1" i="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73B20B-B18E-4436-9A6B-2F3C69642677}" type="parTrans" cxnId="{3F51729A-099E-48BF-A028-D530C8489E5A}">
      <dgm:prSet/>
      <dgm:spPr/>
      <dgm:t>
        <a:bodyPr/>
        <a:lstStyle/>
        <a:p>
          <a:endParaRPr lang="zh-TW" altLang="en-US"/>
        </a:p>
      </dgm:t>
    </dgm:pt>
    <dgm:pt modelId="{869B06EE-D093-4CC9-905C-88C64E542CAD}" type="sibTrans" cxnId="{3F51729A-099E-48BF-A028-D530C8489E5A}">
      <dgm:prSet/>
      <dgm:spPr/>
      <dgm:t>
        <a:bodyPr/>
        <a:lstStyle/>
        <a:p>
          <a:endParaRPr lang="zh-TW" altLang="en-US"/>
        </a:p>
      </dgm:t>
    </dgm:pt>
    <dgm:pt modelId="{79E1C1D9-226A-4119-B39B-C644D8B22F4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>
            <a:lnSpc>
              <a:spcPts val="2200"/>
            </a:lnSpc>
            <a:spcAft>
              <a:spcPts val="0"/>
            </a:spcAft>
          </a:pPr>
          <a:r>
            <a:rPr lang="zh-TW" altLang="en-US" sz="1800" b="1" i="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學校執行小組</a:t>
          </a:r>
          <a:endParaRPr lang="en-US" altLang="zh-TW" sz="1800" b="1" i="0" baseline="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rtl="0">
            <a:lnSpc>
              <a:spcPts val="2200"/>
            </a:lnSpc>
            <a:spcAft>
              <a:spcPts val="0"/>
            </a:spcAft>
          </a:pPr>
          <a:r>
            <a:rPr lang="zh-TW" sz="1800" b="1" i="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辦理初審作業</a:t>
          </a:r>
          <a:endParaRPr lang="zh-TW" sz="1800" b="1" i="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A1890D-02E0-4F63-92DF-221F65CB8CF7}" type="parTrans" cxnId="{02E1E1B2-E2E5-40FE-8B8B-F2DB3A091C1F}">
      <dgm:prSet/>
      <dgm:spPr/>
      <dgm:t>
        <a:bodyPr/>
        <a:lstStyle/>
        <a:p>
          <a:endParaRPr lang="zh-TW" altLang="en-US"/>
        </a:p>
      </dgm:t>
    </dgm:pt>
    <dgm:pt modelId="{DE93AD12-E7CF-4BF8-9CCF-54F74AA596A1}" type="sibTrans" cxnId="{02E1E1B2-E2E5-40FE-8B8B-F2DB3A091C1F}">
      <dgm:prSet/>
      <dgm:spPr/>
      <dgm:t>
        <a:bodyPr/>
        <a:lstStyle/>
        <a:p>
          <a:endParaRPr lang="zh-TW" altLang="en-US"/>
        </a:p>
      </dgm:t>
    </dgm:pt>
    <dgm:pt modelId="{CF8B97A6-369A-4F78-8FF0-803572E91632}">
      <dgm:prSet custT="1"/>
      <dgm:spPr/>
      <dgm:t>
        <a:bodyPr/>
        <a:lstStyle/>
        <a:p>
          <a:pPr rtl="0"/>
          <a:r>
            <a:rPr lang="en-US" altLang="zh-TW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108</a:t>
          </a:r>
          <a:r>
            <a:rPr lang="zh-TW" altLang="en-US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月中至</a:t>
          </a:r>
          <a:r>
            <a:rPr lang="en-US" altLang="zh-TW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zh-TW" altLang="en-US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月中</a:t>
          </a:r>
          <a:r>
            <a:rPr lang="zh-TW" altLang="en-US" sz="1500" b="1" i="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學校辦理初審，考量學生申請書及輔導綜合考評予以推薦</a:t>
          </a:r>
          <a:endParaRPr lang="zh-TW" sz="1500" b="1" i="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DDA880D-CFFD-4F22-9C6D-A78B8F4BEA91}" type="parTrans" cxnId="{2175EE37-D677-4FB6-8AB9-C59FE2747618}">
      <dgm:prSet/>
      <dgm:spPr/>
      <dgm:t>
        <a:bodyPr/>
        <a:lstStyle/>
        <a:p>
          <a:endParaRPr lang="zh-TW" altLang="en-US"/>
        </a:p>
      </dgm:t>
    </dgm:pt>
    <dgm:pt modelId="{D00D3B82-042F-470C-8AAE-913C14369966}" type="sibTrans" cxnId="{2175EE37-D677-4FB6-8AB9-C59FE2747618}">
      <dgm:prSet/>
      <dgm:spPr/>
      <dgm:t>
        <a:bodyPr/>
        <a:lstStyle/>
        <a:p>
          <a:endParaRPr lang="zh-TW" altLang="en-US"/>
        </a:p>
      </dgm:t>
    </dgm:pt>
    <dgm:pt modelId="{075463CA-DA93-498D-9DAF-14A9B5FE65A2}">
      <dgm:prSet custT="1"/>
      <dgm:spPr/>
      <dgm:t>
        <a:bodyPr/>
        <a:lstStyle/>
        <a:p>
          <a:pPr algn="l" rtl="0"/>
          <a:r>
            <a:rPr lang="en-US" altLang="zh-TW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108</a:t>
          </a:r>
          <a:r>
            <a:rPr lang="zh-TW" altLang="en-US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21</a:t>
          </a:r>
          <a:r>
            <a:rPr lang="zh-TW" altLang="en-US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至</a:t>
          </a:r>
          <a:r>
            <a:rPr lang="en-US" altLang="zh-TW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r>
            <a:rPr lang="zh-TW" altLang="en-US" sz="1500" b="1" i="0" u="sng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zh-TW" altLang="zh-TW" sz="1500" b="1" i="0" u="sng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各高中職</a:t>
          </a:r>
          <a:r>
            <a:rPr lang="zh-TW" altLang="en-US" sz="1500" b="1" i="0" u="sng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學生上網填寫申請書</a:t>
          </a:r>
          <a:endParaRPr lang="zh-TW" altLang="en-US" sz="1500" u="sng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C3203C-EC2D-4F60-8EC6-EA1595A32874}" type="parTrans" cxnId="{1D468F47-6742-43B8-8680-F814ED3AA1C9}">
      <dgm:prSet/>
      <dgm:spPr/>
      <dgm:t>
        <a:bodyPr/>
        <a:lstStyle/>
        <a:p>
          <a:endParaRPr lang="zh-TW" altLang="en-US"/>
        </a:p>
      </dgm:t>
    </dgm:pt>
    <dgm:pt modelId="{DD828657-F385-43EC-A4BE-5A4202446230}" type="sibTrans" cxnId="{1D468F47-6742-43B8-8680-F814ED3AA1C9}">
      <dgm:prSet/>
      <dgm:spPr/>
      <dgm:t>
        <a:bodyPr/>
        <a:lstStyle/>
        <a:p>
          <a:endParaRPr lang="zh-TW" altLang="en-US"/>
        </a:p>
      </dgm:t>
    </dgm:pt>
    <dgm:pt modelId="{EC6A0457-9255-4E03-BA38-9F9B85E2F908}">
      <dgm:prSet custT="1"/>
      <dgm:spPr/>
      <dgm:t>
        <a:bodyPr/>
        <a:lstStyle/>
        <a:p>
          <a:pPr rtl="0"/>
          <a:r>
            <a:rPr lang="zh-TW" altLang="en-US" sz="1500" b="1" i="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同時參酌身心障礙、經濟狀況、原住民特殊條件</a:t>
          </a:r>
          <a:endParaRPr lang="zh-TW" altLang="en-US" sz="15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8C7C4E-CDD5-480C-BA1F-7F53AA27F292}" type="parTrans" cxnId="{D9B86E2C-D8E9-48D3-99F5-FAC93913E299}">
      <dgm:prSet/>
      <dgm:spPr/>
      <dgm:t>
        <a:bodyPr/>
        <a:lstStyle/>
        <a:p>
          <a:endParaRPr lang="zh-TW" altLang="en-US"/>
        </a:p>
      </dgm:t>
    </dgm:pt>
    <dgm:pt modelId="{D4A00A0D-BA1B-414A-ADB9-385A105961C4}" type="sibTrans" cxnId="{D9B86E2C-D8E9-48D3-99F5-FAC93913E299}">
      <dgm:prSet/>
      <dgm:spPr/>
      <dgm:t>
        <a:bodyPr/>
        <a:lstStyle/>
        <a:p>
          <a:endParaRPr lang="zh-TW" altLang="en-US"/>
        </a:p>
      </dgm:t>
    </dgm:pt>
    <dgm:pt modelId="{0F141CF7-1FE0-425C-86A5-DFEC3E6A7746}">
      <dgm:prSet custT="1"/>
      <dgm:spPr/>
      <dgm:t>
        <a:bodyPr/>
        <a:lstStyle/>
        <a:p>
          <a:pPr rtl="0"/>
          <a:r>
            <a:rPr lang="zh-TW" altLang="en-US" sz="1500" b="1" i="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學校持續落實生涯輔導</a:t>
          </a:r>
          <a:endParaRPr lang="zh-TW" altLang="en-US" sz="1500" b="1" i="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5C31D8-43C4-464C-89AD-41AE453DEFC8}" type="parTrans" cxnId="{161BF9AE-88E3-4275-B68E-A4364FD7E598}">
      <dgm:prSet/>
      <dgm:spPr/>
      <dgm:t>
        <a:bodyPr/>
        <a:lstStyle/>
        <a:p>
          <a:endParaRPr lang="zh-TW" altLang="en-US"/>
        </a:p>
      </dgm:t>
    </dgm:pt>
    <dgm:pt modelId="{8B33340C-11E2-476A-B91F-D4FEC9A7F6DB}" type="sibTrans" cxnId="{161BF9AE-88E3-4275-B68E-A4364FD7E598}">
      <dgm:prSet/>
      <dgm:spPr/>
      <dgm:t>
        <a:bodyPr/>
        <a:lstStyle/>
        <a:p>
          <a:endParaRPr lang="zh-TW" altLang="en-US"/>
        </a:p>
      </dgm:t>
    </dgm:pt>
    <dgm:pt modelId="{503AF061-25AE-400A-8C46-5EB39DDD1DAC}" type="pres">
      <dgm:prSet presAssocID="{21D5A7DD-5819-4B35-89C5-AFE81F2BC3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5A2A376-26A0-4A4D-8C11-BD5710DB82C6}" type="pres">
      <dgm:prSet presAssocID="{95367344-43CE-40AF-82ED-FE3F29690FC6}" presName="linNode" presStyleCnt="0"/>
      <dgm:spPr/>
    </dgm:pt>
    <dgm:pt modelId="{34A3C62F-A396-44EE-91A4-FCB9349D13B2}" type="pres">
      <dgm:prSet presAssocID="{95367344-43CE-40AF-82ED-FE3F29690FC6}" presName="parentText" presStyleLbl="node1" presStyleIdx="0" presStyleCnt="3" custScaleX="86184" custScaleY="138003" custLinFactNeighborX="-76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E94A6C-0B03-4B04-AAC9-7A7B45727551}" type="pres">
      <dgm:prSet presAssocID="{95367344-43CE-40AF-82ED-FE3F29690FC6}" presName="descendantText" presStyleLbl="alignAccFollowNode1" presStyleIdx="0" presStyleCnt="3" custScaleX="110960" custScaleY="1659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54F64D-7294-4CBE-8D44-C76DD14E9BC4}" type="pres">
      <dgm:prSet presAssocID="{B1921C55-BC03-4C94-A7AE-594373BFB73C}" presName="sp" presStyleCnt="0"/>
      <dgm:spPr/>
    </dgm:pt>
    <dgm:pt modelId="{601EA432-B8F5-4D9F-9B63-74D001CD3006}" type="pres">
      <dgm:prSet presAssocID="{61F487B8-2CFE-41EE-955B-747B81F895E3}" presName="linNode" presStyleCnt="0"/>
      <dgm:spPr/>
    </dgm:pt>
    <dgm:pt modelId="{39704D24-4F52-4F92-B979-78E86C7F0088}" type="pres">
      <dgm:prSet presAssocID="{61F487B8-2CFE-41EE-955B-747B81F895E3}" presName="parentText" presStyleLbl="node1" presStyleIdx="1" presStyleCnt="3" custScaleX="8378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E0BA3A-A84F-44EC-B0F6-2FAFE3BA7380}" type="pres">
      <dgm:prSet presAssocID="{61F487B8-2CFE-41EE-955B-747B81F895E3}" presName="descendantText" presStyleLbl="alignAccFollowNode1" presStyleIdx="1" presStyleCnt="3" custScaleX="110296" custScaleY="1163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8D8F45-974F-4908-887B-FB61A6E4F933}" type="pres">
      <dgm:prSet presAssocID="{869B06EE-D093-4CC9-905C-88C64E542CAD}" presName="sp" presStyleCnt="0"/>
      <dgm:spPr/>
    </dgm:pt>
    <dgm:pt modelId="{D5E3638A-5064-4ACF-8636-A7144D82BB75}" type="pres">
      <dgm:prSet presAssocID="{79E1C1D9-226A-4119-B39B-C644D8B22F48}" presName="linNode" presStyleCnt="0"/>
      <dgm:spPr/>
    </dgm:pt>
    <dgm:pt modelId="{C49041FD-D2A6-4D8C-B302-62ABBFB07E50}" type="pres">
      <dgm:prSet presAssocID="{79E1C1D9-226A-4119-B39B-C644D8B22F48}" presName="parentText" presStyleLbl="node1" presStyleIdx="2" presStyleCnt="3" custScaleX="86496" custScaleY="11608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8037B6-92E7-4895-83BF-77F07700C640}" type="pres">
      <dgm:prSet presAssocID="{79E1C1D9-226A-4119-B39B-C644D8B22F48}" presName="descendantText" presStyleLbl="alignAccFollowNode1" presStyleIdx="2" presStyleCnt="3" custScaleX="113119" custScaleY="139677" custLinFactNeighborY="15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F24BC36-AC23-4B42-B648-D1514F4FDD21}" type="presOf" srcId="{CF8B97A6-369A-4F78-8FF0-803572E91632}" destId="{1D8037B6-92E7-4895-83BF-77F07700C640}" srcOrd="0" destOrd="0" presId="urn:microsoft.com/office/officeart/2005/8/layout/vList5"/>
    <dgm:cxn modelId="{DD022AEC-6504-4A16-9927-E68AE6818E7A}" type="presOf" srcId="{4B093E4F-2809-4F48-B26B-D935A8391079}" destId="{C3E94A6C-0B03-4B04-AAC9-7A7B45727551}" srcOrd="0" destOrd="0" presId="urn:microsoft.com/office/officeart/2005/8/layout/vList5"/>
    <dgm:cxn modelId="{A7015792-C9E6-4CA3-9DA3-08C92B902F18}" type="presOf" srcId="{075463CA-DA93-498D-9DAF-14A9B5FE65A2}" destId="{9CE0BA3A-A84F-44EC-B0F6-2FAFE3BA7380}" srcOrd="0" destOrd="0" presId="urn:microsoft.com/office/officeart/2005/8/layout/vList5"/>
    <dgm:cxn modelId="{1D468F47-6742-43B8-8680-F814ED3AA1C9}" srcId="{61F487B8-2CFE-41EE-955B-747B81F895E3}" destId="{075463CA-DA93-498D-9DAF-14A9B5FE65A2}" srcOrd="0" destOrd="0" parTransId="{B3C3203C-EC2D-4F60-8EC6-EA1595A32874}" sibTransId="{DD828657-F385-43EC-A4BE-5A4202446230}"/>
    <dgm:cxn modelId="{BBA4B7F2-E8CD-4E44-B930-60EAB5DAC707}" srcId="{21D5A7DD-5819-4B35-89C5-AFE81F2BC340}" destId="{95367344-43CE-40AF-82ED-FE3F29690FC6}" srcOrd="0" destOrd="0" parTransId="{5F202F41-BF30-4274-BB1F-5AB3D539AE91}" sibTransId="{B1921C55-BC03-4C94-A7AE-594373BFB73C}"/>
    <dgm:cxn modelId="{E53F1FD7-D464-48C8-BA8B-B3185A3B9235}" type="presOf" srcId="{95367344-43CE-40AF-82ED-FE3F29690FC6}" destId="{34A3C62F-A396-44EE-91A4-FCB9349D13B2}" srcOrd="0" destOrd="0" presId="urn:microsoft.com/office/officeart/2005/8/layout/vList5"/>
    <dgm:cxn modelId="{89E972E0-D98D-41EB-BD48-C618906FF9A4}" type="presOf" srcId="{0F141CF7-1FE0-425C-86A5-DFEC3E6A7746}" destId="{9CE0BA3A-A84F-44EC-B0F6-2FAFE3BA7380}" srcOrd="0" destOrd="1" presId="urn:microsoft.com/office/officeart/2005/8/layout/vList5"/>
    <dgm:cxn modelId="{2175EE37-D677-4FB6-8AB9-C59FE2747618}" srcId="{79E1C1D9-226A-4119-B39B-C644D8B22F48}" destId="{CF8B97A6-369A-4F78-8FF0-803572E91632}" srcOrd="0" destOrd="0" parTransId="{FDDA880D-CFFD-4F22-9C6D-A78B8F4BEA91}" sibTransId="{D00D3B82-042F-470C-8AAE-913C14369966}"/>
    <dgm:cxn modelId="{3606C51E-6864-4720-A912-061A32CC9127}" type="presOf" srcId="{21D5A7DD-5819-4B35-89C5-AFE81F2BC340}" destId="{503AF061-25AE-400A-8C46-5EB39DDD1DAC}" srcOrd="0" destOrd="0" presId="urn:microsoft.com/office/officeart/2005/8/layout/vList5"/>
    <dgm:cxn modelId="{161BF9AE-88E3-4275-B68E-A4364FD7E598}" srcId="{61F487B8-2CFE-41EE-955B-747B81F895E3}" destId="{0F141CF7-1FE0-425C-86A5-DFEC3E6A7746}" srcOrd="1" destOrd="0" parTransId="{905C31D8-43C4-464C-89AD-41AE453DEFC8}" sibTransId="{8B33340C-11E2-476A-B91F-D4FEC9A7F6DB}"/>
    <dgm:cxn modelId="{02E1E1B2-E2E5-40FE-8B8B-F2DB3A091C1F}" srcId="{21D5A7DD-5819-4B35-89C5-AFE81F2BC340}" destId="{79E1C1D9-226A-4119-B39B-C644D8B22F48}" srcOrd="2" destOrd="0" parTransId="{51A1890D-02E0-4F63-92DF-221F65CB8CF7}" sibTransId="{DE93AD12-E7CF-4BF8-9CCF-54F74AA596A1}"/>
    <dgm:cxn modelId="{3893B119-82A8-45CA-98D5-0F978A522337}" type="presOf" srcId="{EC6A0457-9255-4E03-BA38-9F9B85E2F908}" destId="{1D8037B6-92E7-4895-83BF-77F07700C640}" srcOrd="0" destOrd="1" presId="urn:microsoft.com/office/officeart/2005/8/layout/vList5"/>
    <dgm:cxn modelId="{79FDD9A2-752C-4160-9DE5-FB02E3AC7254}" srcId="{95367344-43CE-40AF-82ED-FE3F29690FC6}" destId="{4B093E4F-2809-4F48-B26B-D935A8391079}" srcOrd="0" destOrd="0" parTransId="{205106F3-2211-448B-BFA4-503D2F4DE442}" sibTransId="{BD274A04-A008-46C8-8056-8DB5B1D21E5E}"/>
    <dgm:cxn modelId="{D9B86E2C-D8E9-48D3-99F5-FAC93913E299}" srcId="{79E1C1D9-226A-4119-B39B-C644D8B22F48}" destId="{EC6A0457-9255-4E03-BA38-9F9B85E2F908}" srcOrd="1" destOrd="0" parTransId="{308C7C4E-CDD5-480C-BA1F-7F53AA27F292}" sibTransId="{D4A00A0D-BA1B-414A-ADB9-385A105961C4}"/>
    <dgm:cxn modelId="{C71CF9F4-4332-4DB6-A9F0-A7C568258D7D}" type="presOf" srcId="{61F487B8-2CFE-41EE-955B-747B81F895E3}" destId="{39704D24-4F52-4F92-B979-78E86C7F0088}" srcOrd="0" destOrd="0" presId="urn:microsoft.com/office/officeart/2005/8/layout/vList5"/>
    <dgm:cxn modelId="{3F51729A-099E-48BF-A028-D530C8489E5A}" srcId="{21D5A7DD-5819-4B35-89C5-AFE81F2BC340}" destId="{61F487B8-2CFE-41EE-955B-747B81F895E3}" srcOrd="1" destOrd="0" parTransId="{0373B20B-B18E-4436-9A6B-2F3C69642677}" sibTransId="{869B06EE-D093-4CC9-905C-88C64E542CAD}"/>
    <dgm:cxn modelId="{BF98DE48-DEB7-434E-99D8-AC7A7C4107F6}" type="presOf" srcId="{79E1C1D9-226A-4119-B39B-C644D8B22F48}" destId="{C49041FD-D2A6-4D8C-B302-62ABBFB07E50}" srcOrd="0" destOrd="0" presId="urn:microsoft.com/office/officeart/2005/8/layout/vList5"/>
    <dgm:cxn modelId="{E29A4CB0-BBC8-4A9C-AE9E-0AC8EBDDC911}" type="presParOf" srcId="{503AF061-25AE-400A-8C46-5EB39DDD1DAC}" destId="{E5A2A376-26A0-4A4D-8C11-BD5710DB82C6}" srcOrd="0" destOrd="0" presId="urn:microsoft.com/office/officeart/2005/8/layout/vList5"/>
    <dgm:cxn modelId="{84ECA57A-1528-44E2-A9A7-D89C28B9CDA1}" type="presParOf" srcId="{E5A2A376-26A0-4A4D-8C11-BD5710DB82C6}" destId="{34A3C62F-A396-44EE-91A4-FCB9349D13B2}" srcOrd="0" destOrd="0" presId="urn:microsoft.com/office/officeart/2005/8/layout/vList5"/>
    <dgm:cxn modelId="{1B8308D3-1686-4532-9EEA-B5B3BDB2684A}" type="presParOf" srcId="{E5A2A376-26A0-4A4D-8C11-BD5710DB82C6}" destId="{C3E94A6C-0B03-4B04-AAC9-7A7B45727551}" srcOrd="1" destOrd="0" presId="urn:microsoft.com/office/officeart/2005/8/layout/vList5"/>
    <dgm:cxn modelId="{7858F8DB-1AB1-4A4B-889E-891733645F78}" type="presParOf" srcId="{503AF061-25AE-400A-8C46-5EB39DDD1DAC}" destId="{B354F64D-7294-4CBE-8D44-C76DD14E9BC4}" srcOrd="1" destOrd="0" presId="urn:microsoft.com/office/officeart/2005/8/layout/vList5"/>
    <dgm:cxn modelId="{56E3523B-6862-4A78-8AA5-D17A4B1FE765}" type="presParOf" srcId="{503AF061-25AE-400A-8C46-5EB39DDD1DAC}" destId="{601EA432-B8F5-4D9F-9B63-74D001CD3006}" srcOrd="2" destOrd="0" presId="urn:microsoft.com/office/officeart/2005/8/layout/vList5"/>
    <dgm:cxn modelId="{CCEC7CD2-8D0A-4650-8D99-85A482076BA9}" type="presParOf" srcId="{601EA432-B8F5-4D9F-9B63-74D001CD3006}" destId="{39704D24-4F52-4F92-B979-78E86C7F0088}" srcOrd="0" destOrd="0" presId="urn:microsoft.com/office/officeart/2005/8/layout/vList5"/>
    <dgm:cxn modelId="{730EC93B-2379-4888-BCD9-6A3074B67433}" type="presParOf" srcId="{601EA432-B8F5-4D9F-9B63-74D001CD3006}" destId="{9CE0BA3A-A84F-44EC-B0F6-2FAFE3BA7380}" srcOrd="1" destOrd="0" presId="urn:microsoft.com/office/officeart/2005/8/layout/vList5"/>
    <dgm:cxn modelId="{BCF5FE15-1A3C-4506-AC1B-6C8320509133}" type="presParOf" srcId="{503AF061-25AE-400A-8C46-5EB39DDD1DAC}" destId="{718D8F45-974F-4908-887B-FB61A6E4F933}" srcOrd="3" destOrd="0" presId="urn:microsoft.com/office/officeart/2005/8/layout/vList5"/>
    <dgm:cxn modelId="{6DB1519A-C0D2-4C57-83D6-4F41A33BCDC8}" type="presParOf" srcId="{503AF061-25AE-400A-8C46-5EB39DDD1DAC}" destId="{D5E3638A-5064-4ACF-8636-A7144D82BB75}" srcOrd="4" destOrd="0" presId="urn:microsoft.com/office/officeart/2005/8/layout/vList5"/>
    <dgm:cxn modelId="{AD6F669A-94C6-42D2-833B-D5674D578F35}" type="presParOf" srcId="{D5E3638A-5064-4ACF-8636-A7144D82BB75}" destId="{C49041FD-D2A6-4D8C-B302-62ABBFB07E50}" srcOrd="0" destOrd="0" presId="urn:microsoft.com/office/officeart/2005/8/layout/vList5"/>
    <dgm:cxn modelId="{B647D718-1E12-4AE3-8D76-50C4C5E71C50}" type="presParOf" srcId="{D5E3638A-5064-4ACF-8636-A7144D82BB75}" destId="{1D8037B6-92E7-4895-83BF-77F07700C6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F1F8EB-B0C0-4833-9843-E7F7CA879FF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596B364-3288-4042-AD6E-DBB931EB5EC3}">
      <dgm:prSet custT="1"/>
      <dgm:spPr/>
      <dgm:t>
        <a:bodyPr/>
        <a:lstStyle/>
        <a:p>
          <a:pPr rtl="0"/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944B8D-B803-4BF2-A986-B14640FE8717}" type="parTrans" cxnId="{95A873CC-BF96-47FB-B981-BB097A7AD02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863F69-8563-4B9A-A231-5EBF8ACC55AD}" type="sibTrans" cxnId="{95A873CC-BF96-47FB-B981-BB097A7AD028}">
      <dgm:prSet custT="1"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E99D71-2225-445A-82E2-679ACE957FF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職場安全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A44152-6330-4A51-AFCD-AE63FBF2D522}" type="parTrans" cxnId="{C38B12B3-9898-4800-AC8A-353466E0EB05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FF1324F-9839-471A-A0E9-0C90D3693822}" type="sibTrans" cxnId="{C38B12B3-9898-4800-AC8A-353466E0EB05}">
      <dgm:prSet custT="1"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6C1D4D9-775D-4365-9A50-DE95BAD61731}">
      <dgm:prSet custT="1"/>
      <dgm:spPr/>
      <dgm:t>
        <a:bodyPr/>
        <a:lstStyle/>
        <a:p>
          <a:pPr rtl="0"/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勞資關係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5D8CCC-E2F6-4BF3-8788-C8E091C229FB}" type="parTrans" cxnId="{FF8F5F0B-DF8E-4206-8C90-AEAC58C95CD5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D2A1AB5-F142-49C9-993C-5B53F734B8A9}" type="sibTrans" cxnId="{FF8F5F0B-DF8E-4206-8C90-AEAC58C95CD5}">
      <dgm:prSet custT="1"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BA31DA-918C-4400-875D-88BE20FAA52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轉職就業輔導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5125852-0115-4B95-AAB4-FFF4F029F1FD}" type="parTrans" cxnId="{E0046EBA-6AB4-4BD5-8053-476C80BF40A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4BE9CF-1691-45B3-A657-276F10B2022A}" type="sibTrans" cxnId="{E0046EBA-6AB4-4BD5-8053-476C80BF40A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E9835F-97A4-4D3C-9B9B-10CFBF8B3130}" type="pres">
      <dgm:prSet presAssocID="{59F1F8EB-B0C0-4833-9843-E7F7CA879FF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05AFBEF-90EB-4F5D-9AF1-0E01BD9EB1E6}" type="pres">
      <dgm:prSet presAssocID="{59F1F8EB-B0C0-4833-9843-E7F7CA879FF3}" presName="dummyMaxCanvas" presStyleCnt="0">
        <dgm:presLayoutVars/>
      </dgm:prSet>
      <dgm:spPr/>
    </dgm:pt>
    <dgm:pt modelId="{8DA1FCF8-2726-425A-A161-4AB3DDEFEE7E}" type="pres">
      <dgm:prSet presAssocID="{59F1F8EB-B0C0-4833-9843-E7F7CA879FF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87DD82-1D7B-481D-B55B-E5F0FFFB67A1}" type="pres">
      <dgm:prSet presAssocID="{59F1F8EB-B0C0-4833-9843-E7F7CA879FF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1120C8-59D4-4EBB-8545-3F64C5CE0FB6}" type="pres">
      <dgm:prSet presAssocID="{59F1F8EB-B0C0-4833-9843-E7F7CA879FF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3BBEC1-4711-4F48-9DBD-2397662DC2F6}" type="pres">
      <dgm:prSet presAssocID="{59F1F8EB-B0C0-4833-9843-E7F7CA879FF3}" presName="FourNodes_4" presStyleLbl="node1" presStyleIdx="3" presStyleCnt="4" custLinFactNeighborX="0" custLinFactNeighborY="11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EC9C3D-C52B-4EEF-A7CE-E9BD1BFDBCB3}" type="pres">
      <dgm:prSet presAssocID="{59F1F8EB-B0C0-4833-9843-E7F7CA879FF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D60AB2-323F-45EE-92F6-493A602239D9}" type="pres">
      <dgm:prSet presAssocID="{59F1F8EB-B0C0-4833-9843-E7F7CA879FF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8479B1-D4F7-496D-B3CB-B7EFC587C055}" type="pres">
      <dgm:prSet presAssocID="{59F1F8EB-B0C0-4833-9843-E7F7CA879FF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5D37C-752D-4FC0-A9B9-0DADB91E6464}" type="pres">
      <dgm:prSet presAssocID="{59F1F8EB-B0C0-4833-9843-E7F7CA879FF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CA6822-6CEE-47D3-8902-39701444E749}" type="pres">
      <dgm:prSet presAssocID="{59F1F8EB-B0C0-4833-9843-E7F7CA879FF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70BD3A-7F4E-4488-B41D-DB84AECE1DAF}" type="pres">
      <dgm:prSet presAssocID="{59F1F8EB-B0C0-4833-9843-E7F7CA879FF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48CEFB-C8C4-4D5F-A99E-CA84D5D0EE0E}" type="pres">
      <dgm:prSet presAssocID="{59F1F8EB-B0C0-4833-9843-E7F7CA879FF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6BE800C-A14E-4584-AEF4-BE9BED1DD21A}" type="presOf" srcId="{DD2A1AB5-F142-49C9-993C-5B53F734B8A9}" destId="{FC8479B1-D4F7-496D-B3CB-B7EFC587C055}" srcOrd="0" destOrd="0" presId="urn:microsoft.com/office/officeart/2005/8/layout/vProcess5"/>
    <dgm:cxn modelId="{B71A18D0-0C25-4324-A0B9-1943BD8782E1}" type="presOf" srcId="{59F1F8EB-B0C0-4833-9843-E7F7CA879FF3}" destId="{7FE9835F-97A4-4D3C-9B9B-10CFBF8B3130}" srcOrd="0" destOrd="0" presId="urn:microsoft.com/office/officeart/2005/8/layout/vProcess5"/>
    <dgm:cxn modelId="{3FCF8622-DE8B-41EE-AE64-DD6EB3D0059B}" type="presOf" srcId="{2596B364-3288-4042-AD6E-DBB931EB5EC3}" destId="{8DA1FCF8-2726-425A-A161-4AB3DDEFEE7E}" srcOrd="0" destOrd="0" presId="urn:microsoft.com/office/officeart/2005/8/layout/vProcess5"/>
    <dgm:cxn modelId="{511F7379-ED14-46B1-A680-063D404D55AB}" type="presOf" srcId="{86C1D4D9-775D-4365-9A50-DE95BAD61731}" destId="{821120C8-59D4-4EBB-8545-3F64C5CE0FB6}" srcOrd="0" destOrd="0" presId="urn:microsoft.com/office/officeart/2005/8/layout/vProcess5"/>
    <dgm:cxn modelId="{95A873CC-BF96-47FB-B981-BB097A7AD028}" srcId="{59F1F8EB-B0C0-4833-9843-E7F7CA879FF3}" destId="{2596B364-3288-4042-AD6E-DBB931EB5EC3}" srcOrd="0" destOrd="0" parTransId="{58944B8D-B803-4BF2-A986-B14640FE8717}" sibTransId="{A8863F69-8563-4B9A-A231-5EBF8ACC55AD}"/>
    <dgm:cxn modelId="{DC717C40-F796-4696-9ABE-95CB2CAE907F}" type="presOf" srcId="{42BA31DA-918C-4400-875D-88BE20FAA528}" destId="{E13BBEC1-4711-4F48-9DBD-2397662DC2F6}" srcOrd="0" destOrd="0" presId="urn:microsoft.com/office/officeart/2005/8/layout/vProcess5"/>
    <dgm:cxn modelId="{EC4D6EE1-D92D-4B45-983B-C6237A6E2F00}" type="presOf" srcId="{E7E99D71-2225-445A-82E2-679ACE957FF8}" destId="{94CA6822-6CEE-47D3-8902-39701444E749}" srcOrd="1" destOrd="0" presId="urn:microsoft.com/office/officeart/2005/8/layout/vProcess5"/>
    <dgm:cxn modelId="{9EFA5673-7E69-4C54-B4BF-0F62C4A17D88}" type="presOf" srcId="{2596B364-3288-4042-AD6E-DBB931EB5EC3}" destId="{EF65D37C-752D-4FC0-A9B9-0DADB91E6464}" srcOrd="1" destOrd="0" presId="urn:microsoft.com/office/officeart/2005/8/layout/vProcess5"/>
    <dgm:cxn modelId="{503AF89A-EC37-412C-A100-672B31AB7FC8}" type="presOf" srcId="{0FF1324F-9839-471A-A0E9-0C90D3693822}" destId="{CED60AB2-323F-45EE-92F6-493A602239D9}" srcOrd="0" destOrd="0" presId="urn:microsoft.com/office/officeart/2005/8/layout/vProcess5"/>
    <dgm:cxn modelId="{751D02CD-82DE-4931-931B-F1400E957785}" type="presOf" srcId="{E7E99D71-2225-445A-82E2-679ACE957FF8}" destId="{6087DD82-1D7B-481D-B55B-E5F0FFFB67A1}" srcOrd="0" destOrd="0" presId="urn:microsoft.com/office/officeart/2005/8/layout/vProcess5"/>
    <dgm:cxn modelId="{FF8F5F0B-DF8E-4206-8C90-AEAC58C95CD5}" srcId="{59F1F8EB-B0C0-4833-9843-E7F7CA879FF3}" destId="{86C1D4D9-775D-4365-9A50-DE95BAD61731}" srcOrd="2" destOrd="0" parTransId="{D55D8CCC-E2F6-4BF3-8788-C8E091C229FB}" sibTransId="{DD2A1AB5-F142-49C9-993C-5B53F734B8A9}"/>
    <dgm:cxn modelId="{FC15D747-9A4E-40FA-99CA-D2B20DCBD81C}" type="presOf" srcId="{A8863F69-8563-4B9A-A231-5EBF8ACC55AD}" destId="{DCEC9C3D-C52B-4EEF-A7CE-E9BD1BFDBCB3}" srcOrd="0" destOrd="0" presId="urn:microsoft.com/office/officeart/2005/8/layout/vProcess5"/>
    <dgm:cxn modelId="{B4AE29AC-911D-4832-932C-B0207D51F895}" type="presOf" srcId="{42BA31DA-918C-4400-875D-88BE20FAA528}" destId="{4548CEFB-C8C4-4D5F-A99E-CA84D5D0EE0E}" srcOrd="1" destOrd="0" presId="urn:microsoft.com/office/officeart/2005/8/layout/vProcess5"/>
    <dgm:cxn modelId="{712E683D-30C7-4A78-A62D-C7D8DECB482F}" type="presOf" srcId="{86C1D4D9-775D-4365-9A50-DE95BAD61731}" destId="{7F70BD3A-7F4E-4488-B41D-DB84AECE1DAF}" srcOrd="1" destOrd="0" presId="urn:microsoft.com/office/officeart/2005/8/layout/vProcess5"/>
    <dgm:cxn modelId="{E0046EBA-6AB4-4BD5-8053-476C80BF40A8}" srcId="{59F1F8EB-B0C0-4833-9843-E7F7CA879FF3}" destId="{42BA31DA-918C-4400-875D-88BE20FAA528}" srcOrd="3" destOrd="0" parTransId="{75125852-0115-4B95-AAB4-FFF4F029F1FD}" sibTransId="{994BE9CF-1691-45B3-A657-276F10B2022A}"/>
    <dgm:cxn modelId="{C38B12B3-9898-4800-AC8A-353466E0EB05}" srcId="{59F1F8EB-B0C0-4833-9843-E7F7CA879FF3}" destId="{E7E99D71-2225-445A-82E2-679ACE957FF8}" srcOrd="1" destOrd="0" parTransId="{46A44152-6330-4A51-AFCD-AE63FBF2D522}" sibTransId="{0FF1324F-9839-471A-A0E9-0C90D3693822}"/>
    <dgm:cxn modelId="{0511C622-3855-4130-8BE5-FB1EBF74F260}" type="presParOf" srcId="{7FE9835F-97A4-4D3C-9B9B-10CFBF8B3130}" destId="{705AFBEF-90EB-4F5D-9AF1-0E01BD9EB1E6}" srcOrd="0" destOrd="0" presId="urn:microsoft.com/office/officeart/2005/8/layout/vProcess5"/>
    <dgm:cxn modelId="{FA142AAB-5EC6-4DFB-B2E7-EB548154855F}" type="presParOf" srcId="{7FE9835F-97A4-4D3C-9B9B-10CFBF8B3130}" destId="{8DA1FCF8-2726-425A-A161-4AB3DDEFEE7E}" srcOrd="1" destOrd="0" presId="urn:microsoft.com/office/officeart/2005/8/layout/vProcess5"/>
    <dgm:cxn modelId="{6101F7B9-E46E-47DD-8B3F-A72FF0148ACC}" type="presParOf" srcId="{7FE9835F-97A4-4D3C-9B9B-10CFBF8B3130}" destId="{6087DD82-1D7B-481D-B55B-E5F0FFFB67A1}" srcOrd="2" destOrd="0" presId="urn:microsoft.com/office/officeart/2005/8/layout/vProcess5"/>
    <dgm:cxn modelId="{065737F8-0392-4916-AD4C-43982218BC09}" type="presParOf" srcId="{7FE9835F-97A4-4D3C-9B9B-10CFBF8B3130}" destId="{821120C8-59D4-4EBB-8545-3F64C5CE0FB6}" srcOrd="3" destOrd="0" presId="urn:microsoft.com/office/officeart/2005/8/layout/vProcess5"/>
    <dgm:cxn modelId="{FB290245-28BB-47AF-8CA8-A3B4C92F2872}" type="presParOf" srcId="{7FE9835F-97A4-4D3C-9B9B-10CFBF8B3130}" destId="{E13BBEC1-4711-4F48-9DBD-2397662DC2F6}" srcOrd="4" destOrd="0" presId="urn:microsoft.com/office/officeart/2005/8/layout/vProcess5"/>
    <dgm:cxn modelId="{7514FD70-4F3F-48BE-9C41-D3582DD6D476}" type="presParOf" srcId="{7FE9835F-97A4-4D3C-9B9B-10CFBF8B3130}" destId="{DCEC9C3D-C52B-4EEF-A7CE-E9BD1BFDBCB3}" srcOrd="5" destOrd="0" presId="urn:microsoft.com/office/officeart/2005/8/layout/vProcess5"/>
    <dgm:cxn modelId="{2BAB44F6-EE35-41DB-B7FE-3A427BB2EBF7}" type="presParOf" srcId="{7FE9835F-97A4-4D3C-9B9B-10CFBF8B3130}" destId="{CED60AB2-323F-45EE-92F6-493A602239D9}" srcOrd="6" destOrd="0" presId="urn:microsoft.com/office/officeart/2005/8/layout/vProcess5"/>
    <dgm:cxn modelId="{9EDB5DAD-5052-40F9-B6DE-12033AE1832C}" type="presParOf" srcId="{7FE9835F-97A4-4D3C-9B9B-10CFBF8B3130}" destId="{FC8479B1-D4F7-496D-B3CB-B7EFC587C055}" srcOrd="7" destOrd="0" presId="urn:microsoft.com/office/officeart/2005/8/layout/vProcess5"/>
    <dgm:cxn modelId="{B12EBC5F-385B-4FE2-82CA-DAEA091C75C4}" type="presParOf" srcId="{7FE9835F-97A4-4D3C-9B9B-10CFBF8B3130}" destId="{EF65D37C-752D-4FC0-A9B9-0DADB91E6464}" srcOrd="8" destOrd="0" presId="urn:microsoft.com/office/officeart/2005/8/layout/vProcess5"/>
    <dgm:cxn modelId="{AB85760D-C7FC-40E2-A41A-68303EB8EC9C}" type="presParOf" srcId="{7FE9835F-97A4-4D3C-9B9B-10CFBF8B3130}" destId="{94CA6822-6CEE-47D3-8902-39701444E749}" srcOrd="9" destOrd="0" presId="urn:microsoft.com/office/officeart/2005/8/layout/vProcess5"/>
    <dgm:cxn modelId="{4E62E968-CF3C-4DBD-89E8-640DF0BAE81C}" type="presParOf" srcId="{7FE9835F-97A4-4D3C-9B9B-10CFBF8B3130}" destId="{7F70BD3A-7F4E-4488-B41D-DB84AECE1DAF}" srcOrd="10" destOrd="0" presId="urn:microsoft.com/office/officeart/2005/8/layout/vProcess5"/>
    <dgm:cxn modelId="{7EC7B044-56C8-49AC-8DB7-F52BFEFD923D}" type="presParOf" srcId="{7FE9835F-97A4-4D3C-9B9B-10CFBF8B3130}" destId="{4548CEFB-C8C4-4D5F-A99E-CA84D5D0EE0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A4F5B4-29E1-4400-B27F-2D2E9C62DB1B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C6A83B3-0B67-481B-B7C2-F98551DC25E5}">
      <dgm:prSet custT="1"/>
      <dgm:spPr/>
      <dgm:t>
        <a:bodyPr/>
        <a:lstStyle/>
        <a:p>
          <a:pPr rtl="0"/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生涯探索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F829672-5F21-44B6-ABE1-FFA825356337}" type="parTrans" cxnId="{4390FFB6-4284-4707-9DD9-5A29D5C681A0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124C7C2-E208-4871-A010-B5CBF071C5B0}" type="sibTrans" cxnId="{4390FFB6-4284-4707-9DD9-5A29D5C681A0}">
      <dgm:prSet custT="1"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8C8814-A09C-494C-AC6E-29AC52646B4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學習輔導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0E317ED-927D-4FA9-BC47-DC551FCEAF00}" type="parTrans" cxnId="{3134F316-2170-433B-91CE-43272DC6A92B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30D360E-967E-4A9E-A1AC-D70F7433C58D}" type="sibTrans" cxnId="{3134F316-2170-433B-91CE-43272DC6A92B}">
      <dgm:prSet custT="1"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F1F68C-4C21-4D7E-AFA9-3DA860D5DE6C}">
      <dgm:prSet custT="1"/>
      <dgm:spPr/>
      <dgm:t>
        <a:bodyPr/>
        <a:lstStyle/>
        <a:p>
          <a:pPr rtl="0"/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科系認識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DEE0973-1031-46F7-82BF-9B87FB9E6387}" type="parTrans" cxnId="{8A31BB07-E821-4728-B702-14D8F5E795B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016D5F-D10C-4E6B-88A3-FE3C7F12E032}" type="sibTrans" cxnId="{8A31BB07-E821-4728-B702-14D8F5E795B8}">
      <dgm:prSet custT="1"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A63878-9E3E-407A-A000-0E72F9F6C2D6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就學配套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D74BC0-2D71-48AD-A740-0DFD1C2CC4A4}" type="parTrans" cxnId="{9494D4B5-7F47-474E-B4F3-1F3718E0E731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2019D8F-C8BF-4F71-88C0-41B4FD26BDB7}" type="sibTrans" cxnId="{9494D4B5-7F47-474E-B4F3-1F3718E0E731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2C09B1-0CE6-4B32-B503-9D2C6A47889D}" type="pres">
      <dgm:prSet presAssocID="{51A4F5B4-29E1-4400-B27F-2D2E9C62DB1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072E97-3029-45DB-B8D8-30BD09F75468}" type="pres">
      <dgm:prSet presAssocID="{51A4F5B4-29E1-4400-B27F-2D2E9C62DB1B}" presName="dummyMaxCanvas" presStyleCnt="0">
        <dgm:presLayoutVars/>
      </dgm:prSet>
      <dgm:spPr/>
    </dgm:pt>
    <dgm:pt modelId="{E9280D9E-5713-45E9-A247-C7BD0180236A}" type="pres">
      <dgm:prSet presAssocID="{51A4F5B4-29E1-4400-B27F-2D2E9C62DB1B}" presName="FourNodes_1" presStyleLbl="node1" presStyleIdx="0" presStyleCnt="4" custLinFactNeighborX="-49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2A4A70-B886-4425-AEB9-BBED44A899D8}" type="pres">
      <dgm:prSet presAssocID="{51A4F5B4-29E1-4400-B27F-2D2E9C62DB1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39B87B-5945-4425-9B55-116DBD8B3BF0}" type="pres">
      <dgm:prSet presAssocID="{51A4F5B4-29E1-4400-B27F-2D2E9C62DB1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59C798-4F87-44AB-BCA6-57F3C1EC3B26}" type="pres">
      <dgm:prSet presAssocID="{51A4F5B4-29E1-4400-B27F-2D2E9C62DB1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10DB6A-9BF0-409F-9AED-C62D9C50D0EC}" type="pres">
      <dgm:prSet presAssocID="{51A4F5B4-29E1-4400-B27F-2D2E9C62DB1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150904-060E-44A7-9C7F-4DE2954E2E88}" type="pres">
      <dgm:prSet presAssocID="{51A4F5B4-29E1-4400-B27F-2D2E9C62DB1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5ECE34-1503-4486-ABE8-B2EC19E8804D}" type="pres">
      <dgm:prSet presAssocID="{51A4F5B4-29E1-4400-B27F-2D2E9C62DB1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A6EC50-FF10-44C2-A637-79EB64AEDB5E}" type="pres">
      <dgm:prSet presAssocID="{51A4F5B4-29E1-4400-B27F-2D2E9C62DB1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E571A0-766F-423A-AE94-899FF6F25720}" type="pres">
      <dgm:prSet presAssocID="{51A4F5B4-29E1-4400-B27F-2D2E9C62DB1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FB9E8D-926F-48AC-AF75-E6567ED6D194}" type="pres">
      <dgm:prSet presAssocID="{51A4F5B4-29E1-4400-B27F-2D2E9C62DB1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56E17B-CE13-42F8-AC2F-B80717B25DD5}" type="pres">
      <dgm:prSet presAssocID="{51A4F5B4-29E1-4400-B27F-2D2E9C62DB1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78EDC2D-3092-4AD8-9FCB-18638C45E31E}" type="presOf" srcId="{930D360E-967E-4A9E-A1AC-D70F7433C58D}" destId="{16150904-060E-44A7-9C7F-4DE2954E2E88}" srcOrd="0" destOrd="0" presId="urn:microsoft.com/office/officeart/2005/8/layout/vProcess5"/>
    <dgm:cxn modelId="{9A6ECAD2-E29E-485A-866C-EC79ED020D30}" type="presOf" srcId="{C2A63878-9E3E-407A-A000-0E72F9F6C2D6}" destId="{E556E17B-CE13-42F8-AC2F-B80717B25DD5}" srcOrd="1" destOrd="0" presId="urn:microsoft.com/office/officeart/2005/8/layout/vProcess5"/>
    <dgm:cxn modelId="{31BBA847-E8C1-4BB1-8EA1-A1A292B1DBE2}" type="presOf" srcId="{8C6A83B3-0B67-481B-B7C2-F98551DC25E5}" destId="{E9280D9E-5713-45E9-A247-C7BD0180236A}" srcOrd="0" destOrd="0" presId="urn:microsoft.com/office/officeart/2005/8/layout/vProcess5"/>
    <dgm:cxn modelId="{1A991C83-9B33-4D1A-BF4E-E5EDC37FA141}" type="presOf" srcId="{EA8C8814-A09C-494C-AC6E-29AC52646B44}" destId="{07E571A0-766F-423A-AE94-899FF6F25720}" srcOrd="1" destOrd="0" presId="urn:microsoft.com/office/officeart/2005/8/layout/vProcess5"/>
    <dgm:cxn modelId="{D41E23EC-A141-46A1-A1F1-5F538F362FCF}" type="presOf" srcId="{23F1F68C-4C21-4D7E-AFA9-3DA860D5DE6C}" destId="{7939B87B-5945-4425-9B55-116DBD8B3BF0}" srcOrd="0" destOrd="0" presId="urn:microsoft.com/office/officeart/2005/8/layout/vProcess5"/>
    <dgm:cxn modelId="{E0BF89C2-262E-4EAA-BA8C-6A577777368E}" type="presOf" srcId="{49016D5F-D10C-4E6B-88A3-FE3C7F12E032}" destId="{605ECE34-1503-4486-ABE8-B2EC19E8804D}" srcOrd="0" destOrd="0" presId="urn:microsoft.com/office/officeart/2005/8/layout/vProcess5"/>
    <dgm:cxn modelId="{4390FFB6-4284-4707-9DD9-5A29D5C681A0}" srcId="{51A4F5B4-29E1-4400-B27F-2D2E9C62DB1B}" destId="{8C6A83B3-0B67-481B-B7C2-F98551DC25E5}" srcOrd="0" destOrd="0" parTransId="{EF829672-5F21-44B6-ABE1-FFA825356337}" sibTransId="{0124C7C2-E208-4871-A010-B5CBF071C5B0}"/>
    <dgm:cxn modelId="{8A31BB07-E821-4728-B702-14D8F5E795B8}" srcId="{51A4F5B4-29E1-4400-B27F-2D2E9C62DB1B}" destId="{23F1F68C-4C21-4D7E-AFA9-3DA860D5DE6C}" srcOrd="2" destOrd="0" parTransId="{EDEE0973-1031-46F7-82BF-9B87FB9E6387}" sibTransId="{49016D5F-D10C-4E6B-88A3-FE3C7F12E032}"/>
    <dgm:cxn modelId="{84FB892C-4374-43CE-B546-A870545C1351}" type="presOf" srcId="{51A4F5B4-29E1-4400-B27F-2D2E9C62DB1B}" destId="{0C2C09B1-0CE6-4B32-B503-9D2C6A47889D}" srcOrd="0" destOrd="0" presId="urn:microsoft.com/office/officeart/2005/8/layout/vProcess5"/>
    <dgm:cxn modelId="{2F774713-7E3F-4F4F-812C-757427CB9F28}" type="presOf" srcId="{23F1F68C-4C21-4D7E-AFA9-3DA860D5DE6C}" destId="{72FB9E8D-926F-48AC-AF75-E6567ED6D194}" srcOrd="1" destOrd="0" presId="urn:microsoft.com/office/officeart/2005/8/layout/vProcess5"/>
    <dgm:cxn modelId="{A8BE54D6-1BE1-4E6F-AD41-FAD3FACB35FA}" type="presOf" srcId="{C2A63878-9E3E-407A-A000-0E72F9F6C2D6}" destId="{3359C798-4F87-44AB-BCA6-57F3C1EC3B26}" srcOrd="0" destOrd="0" presId="urn:microsoft.com/office/officeart/2005/8/layout/vProcess5"/>
    <dgm:cxn modelId="{9494D4B5-7F47-474E-B4F3-1F3718E0E731}" srcId="{51A4F5B4-29E1-4400-B27F-2D2E9C62DB1B}" destId="{C2A63878-9E3E-407A-A000-0E72F9F6C2D6}" srcOrd="3" destOrd="0" parTransId="{07D74BC0-2D71-48AD-A740-0DFD1C2CC4A4}" sibTransId="{02019D8F-C8BF-4F71-88C0-41B4FD26BDB7}"/>
    <dgm:cxn modelId="{16048643-1261-41FA-931B-A4A803C0DDBA}" type="presOf" srcId="{EA8C8814-A09C-494C-AC6E-29AC52646B44}" destId="{462A4A70-B886-4425-AEB9-BBED44A899D8}" srcOrd="0" destOrd="0" presId="urn:microsoft.com/office/officeart/2005/8/layout/vProcess5"/>
    <dgm:cxn modelId="{CFD30CE0-5773-4991-A0EC-B6EA869A3218}" type="presOf" srcId="{8C6A83B3-0B67-481B-B7C2-F98551DC25E5}" destId="{68A6EC50-FF10-44C2-A637-79EB64AEDB5E}" srcOrd="1" destOrd="0" presId="urn:microsoft.com/office/officeart/2005/8/layout/vProcess5"/>
    <dgm:cxn modelId="{B55049EC-E284-4E72-BDB8-15BD51BC2AD2}" type="presOf" srcId="{0124C7C2-E208-4871-A010-B5CBF071C5B0}" destId="{0410DB6A-9BF0-409F-9AED-C62D9C50D0EC}" srcOrd="0" destOrd="0" presId="urn:microsoft.com/office/officeart/2005/8/layout/vProcess5"/>
    <dgm:cxn modelId="{3134F316-2170-433B-91CE-43272DC6A92B}" srcId="{51A4F5B4-29E1-4400-B27F-2D2E9C62DB1B}" destId="{EA8C8814-A09C-494C-AC6E-29AC52646B44}" srcOrd="1" destOrd="0" parTransId="{40E317ED-927D-4FA9-BC47-DC551FCEAF00}" sibTransId="{930D360E-967E-4A9E-A1AC-D70F7433C58D}"/>
    <dgm:cxn modelId="{6904185B-0C37-4256-90BC-0E280332BEBF}" type="presParOf" srcId="{0C2C09B1-0CE6-4B32-B503-9D2C6A47889D}" destId="{09072E97-3029-45DB-B8D8-30BD09F75468}" srcOrd="0" destOrd="0" presId="urn:microsoft.com/office/officeart/2005/8/layout/vProcess5"/>
    <dgm:cxn modelId="{F5612CE9-938D-4084-8BD9-37D5923C3628}" type="presParOf" srcId="{0C2C09B1-0CE6-4B32-B503-9D2C6A47889D}" destId="{E9280D9E-5713-45E9-A247-C7BD0180236A}" srcOrd="1" destOrd="0" presId="urn:microsoft.com/office/officeart/2005/8/layout/vProcess5"/>
    <dgm:cxn modelId="{76ABA91F-500D-4A89-9D96-EC91F88732ED}" type="presParOf" srcId="{0C2C09B1-0CE6-4B32-B503-9D2C6A47889D}" destId="{462A4A70-B886-4425-AEB9-BBED44A899D8}" srcOrd="2" destOrd="0" presId="urn:microsoft.com/office/officeart/2005/8/layout/vProcess5"/>
    <dgm:cxn modelId="{DDDB36A9-743B-422D-89BB-C6AA7C66CA2E}" type="presParOf" srcId="{0C2C09B1-0CE6-4B32-B503-9D2C6A47889D}" destId="{7939B87B-5945-4425-9B55-116DBD8B3BF0}" srcOrd="3" destOrd="0" presId="urn:microsoft.com/office/officeart/2005/8/layout/vProcess5"/>
    <dgm:cxn modelId="{3CC0FCD2-CB53-4B9E-A5C4-6430233FF166}" type="presParOf" srcId="{0C2C09B1-0CE6-4B32-B503-9D2C6A47889D}" destId="{3359C798-4F87-44AB-BCA6-57F3C1EC3B26}" srcOrd="4" destOrd="0" presId="urn:microsoft.com/office/officeart/2005/8/layout/vProcess5"/>
    <dgm:cxn modelId="{523110FF-823D-4245-BA38-05C0EC2D090F}" type="presParOf" srcId="{0C2C09B1-0CE6-4B32-B503-9D2C6A47889D}" destId="{0410DB6A-9BF0-409F-9AED-C62D9C50D0EC}" srcOrd="5" destOrd="0" presId="urn:microsoft.com/office/officeart/2005/8/layout/vProcess5"/>
    <dgm:cxn modelId="{2F1AA55C-979B-449F-8D67-4EEB08D5DA7D}" type="presParOf" srcId="{0C2C09B1-0CE6-4B32-B503-9D2C6A47889D}" destId="{16150904-060E-44A7-9C7F-4DE2954E2E88}" srcOrd="6" destOrd="0" presId="urn:microsoft.com/office/officeart/2005/8/layout/vProcess5"/>
    <dgm:cxn modelId="{EE1368E7-2325-448A-88FF-D8FC1A7AED5A}" type="presParOf" srcId="{0C2C09B1-0CE6-4B32-B503-9D2C6A47889D}" destId="{605ECE34-1503-4486-ABE8-B2EC19E8804D}" srcOrd="7" destOrd="0" presId="urn:microsoft.com/office/officeart/2005/8/layout/vProcess5"/>
    <dgm:cxn modelId="{F2DDFF2C-9856-423F-9AB7-61F3E1BEF0AC}" type="presParOf" srcId="{0C2C09B1-0CE6-4B32-B503-9D2C6A47889D}" destId="{68A6EC50-FF10-44C2-A637-79EB64AEDB5E}" srcOrd="8" destOrd="0" presId="urn:microsoft.com/office/officeart/2005/8/layout/vProcess5"/>
    <dgm:cxn modelId="{6A4879C8-C3BE-4329-B01A-F4A3F43844C4}" type="presParOf" srcId="{0C2C09B1-0CE6-4B32-B503-9D2C6A47889D}" destId="{07E571A0-766F-423A-AE94-899FF6F25720}" srcOrd="9" destOrd="0" presId="urn:microsoft.com/office/officeart/2005/8/layout/vProcess5"/>
    <dgm:cxn modelId="{CE4F524C-1B35-4D73-BD0B-EF4BAC5585C8}" type="presParOf" srcId="{0C2C09B1-0CE6-4B32-B503-9D2C6A47889D}" destId="{72FB9E8D-926F-48AC-AF75-E6567ED6D194}" srcOrd="10" destOrd="0" presId="urn:microsoft.com/office/officeart/2005/8/layout/vProcess5"/>
    <dgm:cxn modelId="{4F9669CD-3741-4D03-A88F-A5EA73F18925}" type="presParOf" srcId="{0C2C09B1-0CE6-4B32-B503-9D2C6A47889D}" destId="{E556E17B-CE13-42F8-AC2F-B80717B25DD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94A6C-0B03-4B04-AAC9-7A7B45727551}">
      <dsp:nvSpPr>
        <dsp:cNvPr id="0" name=""/>
        <dsp:cNvSpPr/>
      </dsp:nvSpPr>
      <dsp:spPr>
        <a:xfrm rot="5400000">
          <a:off x="2819488" y="-1064557"/>
          <a:ext cx="1731484" cy="39333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500" b="1" i="0" u="sng" kern="1200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107</a:t>
          </a:r>
          <a:r>
            <a:rPr lang="zh-TW" altLang="en-US" sz="1500" b="1" i="0" u="sng" kern="1200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500" b="1" i="0" u="sng" kern="1200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12</a:t>
          </a:r>
          <a:r>
            <a:rPr lang="zh-TW" altLang="en-US" sz="1500" b="1" i="0" u="sng" kern="1200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zh-TW" altLang="en-US" sz="1500" b="1" i="0" kern="120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起學校調查學生意願</a:t>
          </a:r>
          <a:r>
            <a:rPr lang="zh-TW" altLang="en-US" sz="15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rPr>
            <a:t>（同時調查</a:t>
          </a:r>
          <a:r>
            <a:rPr lang="zh-TW" altLang="en-US" sz="15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rPr>
            <a:t>職缺產業類別</a:t>
          </a:r>
          <a:r>
            <a:rPr lang="zh-TW" altLang="en-US" sz="15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rPr>
            <a:t>及</a:t>
          </a:r>
          <a:r>
            <a:rPr lang="zh-TW" altLang="en-US" sz="15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rPr>
            <a:t>希望就業縣市</a:t>
          </a:r>
          <a:r>
            <a:rPr lang="zh-TW" altLang="en-US" sz="15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rPr>
            <a:t>）</a:t>
          </a:r>
          <a:r>
            <a:rPr lang="zh-TW" altLang="en-US" sz="1500" b="1" i="0" kern="120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，並對於適合及有意願參與本方案之學生</a:t>
          </a:r>
          <a:r>
            <a:rPr lang="zh-TW" altLang="en-US" sz="1500" b="1" i="0" kern="1200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進行性向與生涯專業輔導、晤談等，並協助撰寫申請書</a:t>
          </a:r>
          <a:endParaRPr lang="zh-TW" altLang="en-US" sz="1500" kern="12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718578" y="120877"/>
        <a:ext cx="3848780" cy="1562436"/>
      </dsp:txXfrm>
    </dsp:sp>
    <dsp:sp modelId="{34A3C62F-A396-44EE-91A4-FCB9349D13B2}">
      <dsp:nvSpPr>
        <dsp:cNvPr id="0" name=""/>
        <dsp:cNvSpPr/>
      </dsp:nvSpPr>
      <dsp:spPr>
        <a:xfrm>
          <a:off x="0" y="2092"/>
          <a:ext cx="1718463" cy="1800005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ts val="22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i="0" kern="120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輔導及協助學生撰寫申請書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3888" y="85980"/>
        <a:ext cx="1550687" cy="1632229"/>
      </dsp:txXfrm>
    </dsp:sp>
    <dsp:sp modelId="{9CE0BA3A-A84F-44EC-B0F6-2FAFE3BA7380}">
      <dsp:nvSpPr>
        <dsp:cNvPr id="0" name=""/>
        <dsp:cNvSpPr/>
      </dsp:nvSpPr>
      <dsp:spPr>
        <a:xfrm rot="5400000">
          <a:off x="3065530" y="539254"/>
          <a:ext cx="1214053" cy="39604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500" b="1" i="0" u="sng" kern="1200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108</a:t>
          </a:r>
          <a:r>
            <a:rPr lang="zh-TW" altLang="en-US" sz="1500" b="1" i="0" u="sng" kern="1200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500" b="1" i="0" u="sng" kern="1200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sz="1500" b="1" i="0" u="sng" kern="1200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kern="1200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21</a:t>
          </a:r>
          <a:r>
            <a:rPr lang="zh-TW" altLang="en-US" sz="1500" b="1" i="0" u="sng" kern="1200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至</a:t>
          </a:r>
          <a:r>
            <a:rPr lang="en-US" altLang="zh-TW" sz="1500" b="1" i="0" u="sng" kern="1200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500" b="1" i="0" u="sng" kern="1200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kern="1200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r>
            <a:rPr lang="zh-TW" altLang="en-US" sz="1500" b="1" i="0" u="sng" kern="1200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zh-TW" altLang="zh-TW" sz="1500" b="1" i="0" u="sng" kern="120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各高中職</a:t>
          </a:r>
          <a:r>
            <a:rPr lang="zh-TW" altLang="en-US" sz="1500" b="1" i="0" u="sng" kern="120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學生上網填寫申請書</a:t>
          </a:r>
          <a:endParaRPr lang="zh-TW" altLang="en-US" sz="1500" u="sng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b="1" i="0" kern="120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學校持續落實生涯輔導</a:t>
          </a:r>
          <a:endParaRPr lang="zh-TW" altLang="en-US" sz="1500" b="1" i="0" kern="120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692336" y="1971714"/>
        <a:ext cx="3901177" cy="1095523"/>
      </dsp:txXfrm>
    </dsp:sp>
    <dsp:sp modelId="{39704D24-4F52-4F92-B979-78E86C7F0088}">
      <dsp:nvSpPr>
        <dsp:cNvPr id="0" name=""/>
        <dsp:cNvSpPr/>
      </dsp:nvSpPr>
      <dsp:spPr>
        <a:xfrm>
          <a:off x="114" y="1867313"/>
          <a:ext cx="1692221" cy="1304323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ts val="22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i="0" kern="120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各高中職學生</a:t>
          </a:r>
          <a:endParaRPr lang="en-US" altLang="zh-TW" sz="1800" b="1" i="0" kern="1200" baseline="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 rtl="0">
            <a:lnSpc>
              <a:spcPts val="22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i="0" kern="120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上網填寫</a:t>
          </a:r>
          <a:endParaRPr lang="en-US" altLang="zh-TW" sz="1800" b="1" i="0" kern="1200" baseline="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 rtl="0">
            <a:lnSpc>
              <a:spcPts val="22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i="0" kern="120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申請書</a:t>
          </a:r>
          <a:endParaRPr lang="zh-TW" sz="1800" b="1" i="0" kern="120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3786" y="1930985"/>
        <a:ext cx="1564877" cy="1176979"/>
      </dsp:txXfrm>
    </dsp:sp>
    <dsp:sp modelId="{1D8037B6-92E7-4895-83BF-77F07700C640}">
      <dsp:nvSpPr>
        <dsp:cNvPr id="0" name=""/>
        <dsp:cNvSpPr/>
      </dsp:nvSpPr>
      <dsp:spPr>
        <a:xfrm rot="5400000">
          <a:off x="2948923" y="2032847"/>
          <a:ext cx="1457471" cy="39538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500" b="1" i="0" u="sng" kern="1200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108</a:t>
          </a:r>
          <a:r>
            <a:rPr lang="zh-TW" altLang="en-US" sz="1500" b="1" i="0" u="sng" kern="1200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500" b="1" i="0" u="sng" kern="1200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500" b="1" i="0" u="sng" kern="1200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月中至</a:t>
          </a:r>
          <a:r>
            <a:rPr lang="en-US" altLang="zh-TW" sz="1500" b="1" i="0" u="sng" kern="1200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zh-TW" altLang="en-US" sz="1500" b="1" i="0" u="sng" kern="1200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月中</a:t>
          </a:r>
          <a:r>
            <a:rPr lang="zh-TW" altLang="en-US" sz="1500" b="1" i="0" kern="120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學校辦理初審，考量學生申請書及輔導綜合考評予以推薦</a:t>
          </a:r>
          <a:endParaRPr lang="zh-TW" sz="1500" b="1" i="0" kern="120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b="1" i="0" kern="120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同時參酌身心障礙、經濟狀況、原住民特殊條件</a:t>
          </a:r>
          <a:endParaRPr lang="zh-TW" altLang="en-US" sz="1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700726" y="3352192"/>
        <a:ext cx="3882718" cy="1315175"/>
      </dsp:txXfrm>
    </dsp:sp>
    <dsp:sp modelId="{C49041FD-D2A6-4D8C-B302-62ABBFB07E50}">
      <dsp:nvSpPr>
        <dsp:cNvPr id="0" name=""/>
        <dsp:cNvSpPr/>
      </dsp:nvSpPr>
      <dsp:spPr>
        <a:xfrm>
          <a:off x="114" y="3236853"/>
          <a:ext cx="1700611" cy="1514176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ts val="22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i="0" kern="120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學校執行小組</a:t>
          </a:r>
          <a:endParaRPr lang="en-US" altLang="zh-TW" sz="1800" b="1" i="0" kern="1200" baseline="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 rtl="0">
            <a:lnSpc>
              <a:spcPts val="2200"/>
            </a:lnSpc>
            <a:spcBef>
              <a:spcPct val="0"/>
            </a:spcBef>
            <a:spcAft>
              <a:spcPts val="0"/>
            </a:spcAft>
          </a:pPr>
          <a:r>
            <a:rPr lang="zh-TW" sz="1800" b="1" i="0" kern="1200" baseline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辦理初審作業</a:t>
          </a:r>
          <a:endParaRPr lang="zh-TW" sz="1800" b="1" i="0" kern="120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4030" y="3310769"/>
        <a:ext cx="1552779" cy="13663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1FCF8-2726-425A-A161-4AB3DDEFEE7E}">
      <dsp:nvSpPr>
        <dsp:cNvPr id="0" name=""/>
        <dsp:cNvSpPr/>
      </dsp:nvSpPr>
      <dsp:spPr>
        <a:xfrm>
          <a:off x="0" y="0"/>
          <a:ext cx="3024000" cy="8503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905" y="24905"/>
        <a:ext cx="2034585" cy="800511"/>
      </dsp:txXfrm>
    </dsp:sp>
    <dsp:sp modelId="{6087DD82-1D7B-481D-B55B-E5F0FFFB67A1}">
      <dsp:nvSpPr>
        <dsp:cNvPr id="0" name=""/>
        <dsp:cNvSpPr/>
      </dsp:nvSpPr>
      <dsp:spPr>
        <a:xfrm>
          <a:off x="253260" y="1004924"/>
          <a:ext cx="3024000" cy="85032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職場安全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8165" y="1029829"/>
        <a:ext cx="2168221" cy="800511"/>
      </dsp:txXfrm>
    </dsp:sp>
    <dsp:sp modelId="{821120C8-59D4-4EBB-8545-3F64C5CE0FB6}">
      <dsp:nvSpPr>
        <dsp:cNvPr id="0" name=""/>
        <dsp:cNvSpPr/>
      </dsp:nvSpPr>
      <dsp:spPr>
        <a:xfrm>
          <a:off x="502740" y="2009849"/>
          <a:ext cx="3024000" cy="8503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勞資關係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27645" y="2034754"/>
        <a:ext cx="2172001" cy="800511"/>
      </dsp:txXfrm>
    </dsp:sp>
    <dsp:sp modelId="{E13BBEC1-4711-4F48-9DBD-2397662DC2F6}">
      <dsp:nvSpPr>
        <dsp:cNvPr id="0" name=""/>
        <dsp:cNvSpPr/>
      </dsp:nvSpPr>
      <dsp:spPr>
        <a:xfrm>
          <a:off x="756000" y="3014774"/>
          <a:ext cx="3024000" cy="85032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轉職就業輔導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80905" y="3039679"/>
        <a:ext cx="2168221" cy="800511"/>
      </dsp:txXfrm>
    </dsp:sp>
    <dsp:sp modelId="{DCEC9C3D-C52B-4EEF-A7CE-E9BD1BFDBCB3}">
      <dsp:nvSpPr>
        <dsp:cNvPr id="0" name=""/>
        <dsp:cNvSpPr/>
      </dsp:nvSpPr>
      <dsp:spPr>
        <a:xfrm>
          <a:off x="2471291" y="651268"/>
          <a:ext cx="552708" cy="5527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95650" y="651268"/>
        <a:ext cx="303990" cy="415913"/>
      </dsp:txXfrm>
    </dsp:sp>
    <dsp:sp modelId="{CED60AB2-323F-45EE-92F6-493A602239D9}">
      <dsp:nvSpPr>
        <dsp:cNvPr id="0" name=""/>
        <dsp:cNvSpPr/>
      </dsp:nvSpPr>
      <dsp:spPr>
        <a:xfrm>
          <a:off x="2724551" y="1656193"/>
          <a:ext cx="552708" cy="55270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48910" y="1656193"/>
        <a:ext cx="303990" cy="415913"/>
      </dsp:txXfrm>
    </dsp:sp>
    <dsp:sp modelId="{FC8479B1-D4F7-496D-B3CB-B7EFC587C055}">
      <dsp:nvSpPr>
        <dsp:cNvPr id="0" name=""/>
        <dsp:cNvSpPr/>
      </dsp:nvSpPr>
      <dsp:spPr>
        <a:xfrm>
          <a:off x="2974031" y="2661118"/>
          <a:ext cx="552708" cy="55270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98390" y="2661118"/>
        <a:ext cx="303990" cy="4159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0D9E-5713-45E9-A247-C7BD0180236A}">
      <dsp:nvSpPr>
        <dsp:cNvPr id="0" name=""/>
        <dsp:cNvSpPr/>
      </dsp:nvSpPr>
      <dsp:spPr>
        <a:xfrm>
          <a:off x="0" y="0"/>
          <a:ext cx="3024000" cy="8503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生涯探索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905" y="24905"/>
        <a:ext cx="2034585" cy="800511"/>
      </dsp:txXfrm>
    </dsp:sp>
    <dsp:sp modelId="{462A4A70-B886-4425-AEB9-BBED44A899D8}">
      <dsp:nvSpPr>
        <dsp:cNvPr id="0" name=""/>
        <dsp:cNvSpPr/>
      </dsp:nvSpPr>
      <dsp:spPr>
        <a:xfrm>
          <a:off x="253260" y="1004924"/>
          <a:ext cx="3024000" cy="85032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學習輔導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8165" y="1029829"/>
        <a:ext cx="2168221" cy="800511"/>
      </dsp:txXfrm>
    </dsp:sp>
    <dsp:sp modelId="{7939B87B-5945-4425-9B55-116DBD8B3BF0}">
      <dsp:nvSpPr>
        <dsp:cNvPr id="0" name=""/>
        <dsp:cNvSpPr/>
      </dsp:nvSpPr>
      <dsp:spPr>
        <a:xfrm>
          <a:off x="502740" y="2009849"/>
          <a:ext cx="3024000" cy="8503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科系認識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27645" y="2034754"/>
        <a:ext cx="2172001" cy="800511"/>
      </dsp:txXfrm>
    </dsp:sp>
    <dsp:sp modelId="{3359C798-4F87-44AB-BCA6-57F3C1EC3B26}">
      <dsp:nvSpPr>
        <dsp:cNvPr id="0" name=""/>
        <dsp:cNvSpPr/>
      </dsp:nvSpPr>
      <dsp:spPr>
        <a:xfrm>
          <a:off x="756000" y="3014774"/>
          <a:ext cx="3024000" cy="85032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就學配套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80905" y="3039679"/>
        <a:ext cx="2168221" cy="800511"/>
      </dsp:txXfrm>
    </dsp:sp>
    <dsp:sp modelId="{0410DB6A-9BF0-409F-9AED-C62D9C50D0EC}">
      <dsp:nvSpPr>
        <dsp:cNvPr id="0" name=""/>
        <dsp:cNvSpPr/>
      </dsp:nvSpPr>
      <dsp:spPr>
        <a:xfrm>
          <a:off x="2471291" y="651268"/>
          <a:ext cx="552708" cy="5527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95650" y="651268"/>
        <a:ext cx="303990" cy="415913"/>
      </dsp:txXfrm>
    </dsp:sp>
    <dsp:sp modelId="{16150904-060E-44A7-9C7F-4DE2954E2E88}">
      <dsp:nvSpPr>
        <dsp:cNvPr id="0" name=""/>
        <dsp:cNvSpPr/>
      </dsp:nvSpPr>
      <dsp:spPr>
        <a:xfrm>
          <a:off x="2724551" y="1656193"/>
          <a:ext cx="552708" cy="55270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48910" y="1656193"/>
        <a:ext cx="303990" cy="415913"/>
      </dsp:txXfrm>
    </dsp:sp>
    <dsp:sp modelId="{605ECE34-1503-4486-ABE8-B2EC19E8804D}">
      <dsp:nvSpPr>
        <dsp:cNvPr id="0" name=""/>
        <dsp:cNvSpPr/>
      </dsp:nvSpPr>
      <dsp:spPr>
        <a:xfrm>
          <a:off x="2974031" y="2661118"/>
          <a:ext cx="552708" cy="55270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98390" y="2661118"/>
        <a:ext cx="303990" cy="415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888"/>
          </a:xfrm>
          <a:prstGeom prst="rect">
            <a:avLst/>
          </a:prstGeom>
        </p:spPr>
        <p:txBody>
          <a:bodyPr vert="horz" lIns="91415" tIns="45706" rIns="91415" bIns="4570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15" tIns="45706" rIns="91415" bIns="45706" rtlCol="0"/>
          <a:lstStyle>
            <a:lvl1pPr algn="r">
              <a:defRPr sz="1200"/>
            </a:lvl1pPr>
          </a:lstStyle>
          <a:p>
            <a:fld id="{9F171673-C0C3-4F17-8C41-DDFD0A99C618}" type="datetimeFigureOut">
              <a:rPr lang="zh-TW" altLang="en-US" smtClean="0"/>
              <a:t>2018/9/19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429750"/>
            <a:ext cx="2946400" cy="496888"/>
          </a:xfrm>
          <a:prstGeom prst="rect">
            <a:avLst/>
          </a:prstGeom>
        </p:spPr>
        <p:txBody>
          <a:bodyPr vert="horz" lIns="91415" tIns="45706" rIns="91415" bIns="4570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15" tIns="45706" rIns="91415" bIns="45706" rtlCol="0" anchor="b"/>
          <a:lstStyle>
            <a:lvl1pPr algn="r">
              <a:defRPr sz="1200"/>
            </a:lvl1pPr>
          </a:lstStyle>
          <a:p>
            <a:fld id="{9270709B-80F4-4DA5-9BE4-55F9A49573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650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388" tIns="45692" rIns="91388" bIns="45692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1388" tIns="45692" rIns="91388" bIns="45692" rtlCol="0"/>
          <a:lstStyle>
            <a:lvl1pPr algn="r">
              <a:defRPr sz="1200"/>
            </a:lvl1pPr>
          </a:lstStyle>
          <a:p>
            <a:fld id="{10D50316-1470-4700-BA3B-BF63A248AC62}" type="datetimeFigureOut">
              <a:rPr lang="zh-TW" altLang="en-US" smtClean="0"/>
              <a:pPr/>
              <a:t>2018/9/19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8" tIns="45692" rIns="91388" bIns="45692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388" tIns="45692" rIns="91388" bIns="45692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9428587"/>
            <a:ext cx="2945659" cy="496332"/>
          </a:xfrm>
          <a:prstGeom prst="rect">
            <a:avLst/>
          </a:prstGeom>
        </p:spPr>
        <p:txBody>
          <a:bodyPr vert="horz" lIns="91388" tIns="45692" rIns="91388" bIns="45692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28587"/>
            <a:ext cx="2945659" cy="496332"/>
          </a:xfrm>
          <a:prstGeom prst="rect">
            <a:avLst/>
          </a:prstGeom>
        </p:spPr>
        <p:txBody>
          <a:bodyPr vert="horz" lIns="91388" tIns="45692" rIns="91388" bIns="45692" rtlCol="0" anchor="b"/>
          <a:lstStyle>
            <a:lvl1pPr algn="r">
              <a:defRPr sz="1200"/>
            </a:lvl1pPr>
          </a:lstStyle>
          <a:p>
            <a:fld id="{07D5E6C0-8B7D-43E5-8BFE-450AD3375E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828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5252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115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212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7012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0526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044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449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7282-2A95-457B-BF13-AA610D4E20DA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0157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9A8FD-32FC-4510-9CBC-586B78FB7D0B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1198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7282-2A95-457B-BF13-AA610D4E20DA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997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7282-2A95-457B-BF13-AA610D4E20DA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4145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56828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142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6494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753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93085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21357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84320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4202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7282-2A95-457B-BF13-AA610D4E20DA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8758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7282-2A95-457B-BF13-AA610D4E20DA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565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7282-2A95-457B-BF13-AA610D4E20DA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3204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85F07-111B-45BD-A173-DF48C7273218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3682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1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363" indent="-285525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2098" indent="-22842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98938" indent="-22842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5778" indent="-22842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2618" indent="-228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69457" indent="-228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6296" indent="-228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3138" indent="-228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2FC9AA-AB72-46D8-9718-EAA51ADED1C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402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1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363" indent="-285525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2098" indent="-22842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98938" indent="-22842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5778" indent="-22842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2618" indent="-228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69457" indent="-228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6296" indent="-228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3138" indent="-228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2FC9AA-AB72-46D8-9718-EAA51ADED1C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70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1581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x-none" smtClean="0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296A-DC94-4910-A71E-55C80CBF6AD5}" type="datetime2">
              <a:rPr lang="zh-TW" altLang="en-US" smtClean="0"/>
              <a:t>2018年9月19日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94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D78F-DB7A-46E0-A138-DB72A43EE7AD}" type="datetime2">
              <a:rPr lang="zh-TW" altLang="en-US" smtClean="0"/>
              <a:t>2018年9月19日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414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F839-11BF-449D-BF3B-58A5A86024FE}" type="datetime2">
              <a:rPr lang="zh-TW" altLang="en-US" smtClean="0"/>
              <a:t>2018年9月19日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504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D98-1064-4DD5-85F4-7616E854FFD8}" type="datetime2">
              <a:rPr lang="zh-TW" altLang="en-US" smtClean="0"/>
              <a:t>2018年9月19日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5885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BE9B-A32F-4D1B-9926-AF2B3C6323AE}" type="datetime2">
              <a:rPr lang="zh-TW" altLang="en-US" smtClean="0"/>
              <a:t>2018年9月19日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29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E9D1-4FBA-454D-BE40-FF75647949A7}" type="datetime2">
              <a:rPr lang="zh-TW" altLang="en-US" smtClean="0"/>
              <a:t>2018年9月19日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0136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A121-65E7-4C0C-A73C-06CAF6EB0EED}" type="datetime2">
              <a:rPr lang="zh-TW" altLang="en-US" smtClean="0"/>
              <a:t>2018年9月19日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759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BC53-87E5-405A-BC1D-E5CC93EDDCE5}" type="datetime2">
              <a:rPr lang="zh-TW" altLang="en-US" smtClean="0"/>
              <a:t>2018年9月19日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112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B00B-D80B-4465-B9A2-D47E06D2A312}" type="datetime2">
              <a:rPr lang="zh-TW" altLang="en-US" smtClean="0"/>
              <a:t>2018年9月19日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1519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B091-7E10-44BB-A7D3-27BCE039FB24}" type="datetime2">
              <a:rPr lang="zh-TW" altLang="en-US" smtClean="0"/>
              <a:t>2018年9月19日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0148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E38B-3009-4154-B9E1-CA2FBF2E0B5A}" type="datetime2">
              <a:rPr lang="zh-TW" altLang="en-US" smtClean="0"/>
              <a:t>2018年9月19日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8003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B799-C292-45A4-B533-81BD51B6E4A1}" type="datetime2">
              <a:rPr lang="zh-TW" altLang="en-US" smtClean="0"/>
              <a:t>2018年9月19日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0424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x-none" dirty="0" smtClean="0"/>
              <a:t>按一下以編輯母片標題樣式</a:t>
            </a:r>
            <a:endParaRPr kumimoji="1"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58EC0-9C63-4872-944B-1D047BB7C2B7}" type="datetime2">
              <a:rPr lang="zh-TW" altLang="en-US" smtClean="0"/>
              <a:t>2018年9月19日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985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emf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5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3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37" y="0"/>
            <a:ext cx="9345345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4" y="2155288"/>
            <a:ext cx="3885837" cy="1681954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761427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1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9" name="副標題 4"/>
          <p:cNvSpPr txBox="1">
            <a:spLocks/>
          </p:cNvSpPr>
          <p:nvPr/>
        </p:nvSpPr>
        <p:spPr>
          <a:xfrm>
            <a:off x="1416468" y="5915960"/>
            <a:ext cx="3418448" cy="39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教育部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107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9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53" y="2157484"/>
            <a:ext cx="3885837" cy="1286658"/>
          </a:xfrm>
          <a:prstGeom prst="rect">
            <a:avLst/>
          </a:prstGeom>
        </p:spPr>
      </p:pic>
      <p:pic>
        <p:nvPicPr>
          <p:cNvPr id="11" name="圖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3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31213" y="1323048"/>
            <a:ext cx="8293687" cy="4668482"/>
            <a:chOff x="1188230" y="1404532"/>
            <a:chExt cx="6894563" cy="4668482"/>
          </a:xfrm>
        </p:grpSpPr>
        <p:sp>
          <p:nvSpPr>
            <p:cNvPr id="13" name="內容版面配置區 8"/>
            <p:cNvSpPr txBox="1">
              <a:spLocks/>
            </p:cNvSpPr>
            <p:nvPr/>
          </p:nvSpPr>
          <p:spPr>
            <a:xfrm>
              <a:off x="1188230" y="2592480"/>
              <a:ext cx="2546252" cy="1584000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</a:pPr>
              <a:r>
                <a:rPr lang="zh-TW" altLang="en-US" sz="2400" b="1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高級中等學校</a:t>
              </a:r>
              <a:endParaRPr lang="en-US" altLang="zh-TW" sz="2400" b="1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marL="0" lvl="0" indent="0" algn="ctr">
                <a:buNone/>
              </a:pPr>
              <a:r>
                <a:rPr lang="zh-TW" altLang="en-US" sz="2400" b="1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每學年度</a:t>
              </a:r>
              <a:r>
                <a:rPr lang="zh-TW" altLang="zh-TW" sz="2400" b="1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應屆畢業生</a:t>
              </a:r>
            </a:p>
          </p:txBody>
        </p:sp>
        <p:sp>
          <p:nvSpPr>
            <p:cNvPr id="34" name="內容版面配置區 8"/>
            <p:cNvSpPr txBox="1">
              <a:spLocks/>
            </p:cNvSpPr>
            <p:nvPr/>
          </p:nvSpPr>
          <p:spPr>
            <a:xfrm>
              <a:off x="5586418" y="3409269"/>
              <a:ext cx="2496375" cy="1439573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lnSpc>
                  <a:spcPct val="140000"/>
                </a:lnSpc>
                <a:spcBef>
                  <a:spcPts val="0"/>
                </a:spcBef>
                <a:buNone/>
              </a:pPr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產學攜手合作</a:t>
              </a:r>
              <a:r>
                <a:rPr lang="zh-TW" altLang="en-US" sz="1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計畫（教育部）</a:t>
              </a:r>
              <a:endPara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marL="0" indent="0">
                <a:lnSpc>
                  <a:spcPct val="140000"/>
                </a:lnSpc>
                <a:spcBef>
                  <a:spcPts val="0"/>
                </a:spcBef>
                <a:buNone/>
              </a:pPr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雙軌訓練旗艦計畫</a:t>
              </a:r>
              <a:r>
                <a:rPr lang="zh-TW" altLang="en-US" sz="1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（勞動部）</a:t>
              </a:r>
              <a:endPara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marL="0" indent="0">
                <a:lnSpc>
                  <a:spcPct val="140000"/>
                </a:lnSpc>
                <a:spcBef>
                  <a:spcPts val="0"/>
                </a:spcBef>
                <a:buNone/>
              </a:pPr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產學訓合作訓練（勞動部</a:t>
              </a:r>
              <a:r>
                <a:rPr lang="zh-TW" altLang="en-US" sz="1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）</a:t>
              </a:r>
              <a:endPara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</p:txBody>
        </p: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2681" y="1404532"/>
              <a:ext cx="1650936" cy="4668482"/>
            </a:xfrm>
            <a:prstGeom prst="rect">
              <a:avLst/>
            </a:prstGeom>
          </p:spPr>
        </p:pic>
        <p:grpSp>
          <p:nvGrpSpPr>
            <p:cNvPr id="22" name="群組 21"/>
            <p:cNvGrpSpPr/>
            <p:nvPr/>
          </p:nvGrpSpPr>
          <p:grpSpPr>
            <a:xfrm>
              <a:off x="2456003" y="3863428"/>
              <a:ext cx="1308577" cy="359175"/>
              <a:chOff x="2548075" y="3916714"/>
              <a:chExt cx="1308577" cy="359175"/>
            </a:xfrm>
          </p:grpSpPr>
          <p:cxnSp>
            <p:nvCxnSpPr>
              <p:cNvPr id="14" name="直線接點 13"/>
              <p:cNvCxnSpPr/>
              <p:nvPr/>
            </p:nvCxnSpPr>
            <p:spPr>
              <a:xfrm>
                <a:off x="2548075" y="4275889"/>
                <a:ext cx="1308577" cy="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箭頭接點 20"/>
              <p:cNvCxnSpPr/>
              <p:nvPr/>
            </p:nvCxnSpPr>
            <p:spPr>
              <a:xfrm flipV="1">
                <a:off x="2548075" y="3916714"/>
                <a:ext cx="0" cy="359175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群組 37"/>
            <p:cNvGrpSpPr/>
            <p:nvPr/>
          </p:nvGrpSpPr>
          <p:grpSpPr>
            <a:xfrm flipH="1">
              <a:off x="5463617" y="3043371"/>
              <a:ext cx="1308577" cy="360000"/>
              <a:chOff x="2588461" y="3330337"/>
              <a:chExt cx="1308577" cy="360000"/>
            </a:xfrm>
          </p:grpSpPr>
          <p:cxnSp>
            <p:nvCxnSpPr>
              <p:cNvPr id="39" name="直線接點 38"/>
              <p:cNvCxnSpPr/>
              <p:nvPr/>
            </p:nvCxnSpPr>
            <p:spPr>
              <a:xfrm>
                <a:off x="2588461" y="3330345"/>
                <a:ext cx="1308577" cy="0"/>
              </a:xfrm>
              <a:prstGeom prst="line">
                <a:avLst/>
              </a:prstGeom>
              <a:ln>
                <a:solidFill>
                  <a:srgbClr val="139B9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箭頭接點 39"/>
              <p:cNvCxnSpPr/>
              <p:nvPr/>
            </p:nvCxnSpPr>
            <p:spPr>
              <a:xfrm flipH="1">
                <a:off x="2588461" y="3330337"/>
                <a:ext cx="0" cy="360000"/>
              </a:xfrm>
              <a:prstGeom prst="straightConnector1">
                <a:avLst/>
              </a:prstGeom>
              <a:ln>
                <a:solidFill>
                  <a:srgbClr val="139B9B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標題 1"/>
          <p:cNvSpPr txBox="1">
            <a:spLocks/>
          </p:cNvSpPr>
          <p:nvPr/>
        </p:nvSpPr>
        <p:spPr>
          <a:xfrm>
            <a:off x="0" y="56249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</a:t>
            </a:r>
            <a:r>
              <a:rPr lang="en-US" altLang="zh-TW" sz="3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. </a:t>
            </a:r>
            <a:r>
              <a:rPr lang="zh-TW" altLang="en-US" sz="3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方案對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象</a:t>
            </a:r>
          </a:p>
        </p:txBody>
      </p:sp>
      <p:sp>
        <p:nvSpPr>
          <p:cNvPr id="28" name="矩形 27"/>
          <p:cNvSpPr/>
          <p:nvPr/>
        </p:nvSpPr>
        <p:spPr>
          <a:xfrm>
            <a:off x="3894174" y="2712062"/>
            <a:ext cx="628630" cy="898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對</a:t>
            </a:r>
          </a:p>
          <a:p>
            <a:pPr lvl="0" algn="ctr">
              <a:lnSpc>
                <a:spcPct val="110000"/>
              </a:lnSpc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象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606035" y="2712059"/>
            <a:ext cx="628630" cy="898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排</a:t>
            </a:r>
          </a:p>
          <a:p>
            <a:pPr lvl="0" algn="ctr">
              <a:lnSpc>
                <a:spcPct val="1100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761424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10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17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982093" y="4255900"/>
            <a:ext cx="311912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日間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部普通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r>
              <a:rPr lang="en-US" altLang="zh-TW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  <a:r>
              <a:rPr lang="en-US" altLang="zh-TW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進修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部普通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r>
              <a:rPr lang="en-US" altLang="zh-TW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  <a:r>
              <a:rPr lang="en-US" altLang="zh-TW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高中學術學程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高中專門學程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日間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部專業群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r>
              <a:rPr lang="en-US" altLang="zh-TW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高職</a:t>
            </a:r>
            <a:r>
              <a:rPr lang="en-US" altLang="zh-TW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進修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部專業群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r>
              <a:rPr lang="en-US" altLang="zh-TW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高職</a:t>
            </a:r>
            <a:r>
              <a:rPr lang="en-US" altLang="zh-TW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實用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技能學程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教合作班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學校型態實驗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  <a:r>
              <a:rPr lang="en-US" altLang="zh-TW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</a:t>
            </a: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學校型態實驗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  <a:r>
              <a:rPr lang="en-US" altLang="zh-TW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與學校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</a:t>
            </a:r>
            <a:r>
              <a:rPr lang="en-US" altLang="zh-TW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境外學校</a:t>
            </a:r>
            <a:endParaRPr lang="en-US" altLang="zh-TW" sz="1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矯正學校</a:t>
            </a:r>
            <a:endParaRPr lang="zh-TW" altLang="en-US" sz="1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16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0" y="56249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2</a:t>
            </a:r>
            <a:r>
              <a:rPr lang="en-US" altLang="zh-TW" sz="3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. </a:t>
            </a:r>
            <a:r>
              <a:rPr lang="zh-TW" altLang="en-US" sz="3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培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訓種子教師</a:t>
            </a:r>
          </a:p>
        </p:txBody>
      </p:sp>
      <p:sp>
        <p:nvSpPr>
          <p:cNvPr id="18" name="圓角矩形 17"/>
          <p:cNvSpPr/>
          <p:nvPr/>
        </p:nvSpPr>
        <p:spPr>
          <a:xfrm>
            <a:off x="705557" y="1629624"/>
            <a:ext cx="7746243" cy="180190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63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68300">
              <a:lnSpc>
                <a:spcPct val="14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高中職每校</a:t>
            </a: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名種子教師</a:t>
            </a:r>
            <a:r>
              <a:rPr lang="zh-TW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（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輔導教師或指定</a:t>
            </a:r>
            <a:r>
              <a:rPr lang="zh-TW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專責教師）</a:t>
            </a:r>
            <a:endParaRPr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457200" lvl="0" indent="-368300">
              <a:lnSpc>
                <a:spcPct val="14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預定</a:t>
            </a:r>
            <a:r>
              <a:rPr lang="en-US" altLang="zh-TW" sz="2000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107</a:t>
            </a:r>
            <a:r>
              <a:rPr lang="zh-TW" altLang="en-US" sz="2000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2000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</a:t>
            </a:r>
            <a:r>
              <a:rPr lang="zh-TW" altLang="en-US" sz="2000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r>
              <a:rPr lang="zh-TW" altLang="en-US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辦理北、中、南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、</a:t>
            </a:r>
            <a:r>
              <a:rPr lang="zh-TW" altLang="en-US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東區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共</a:t>
            </a: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4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場次「種子教師培訓營」</a:t>
            </a:r>
          </a:p>
        </p:txBody>
      </p:sp>
      <p:grpSp>
        <p:nvGrpSpPr>
          <p:cNvPr id="52" name="群組 51"/>
          <p:cNvGrpSpPr/>
          <p:nvPr/>
        </p:nvGrpSpPr>
        <p:grpSpPr>
          <a:xfrm>
            <a:off x="711200" y="4573131"/>
            <a:ext cx="7740600" cy="1440000"/>
            <a:chOff x="887664" y="4262401"/>
            <a:chExt cx="7334712" cy="1438807"/>
          </a:xfrm>
        </p:grpSpPr>
        <p:sp>
          <p:nvSpPr>
            <p:cNvPr id="32" name="圓角矩形 31"/>
            <p:cNvSpPr/>
            <p:nvPr/>
          </p:nvSpPr>
          <p:spPr>
            <a:xfrm>
              <a:off x="887664" y="4262401"/>
              <a:ext cx="7334712" cy="143880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8" name="群組 47"/>
            <p:cNvGrpSpPr/>
            <p:nvPr/>
          </p:nvGrpSpPr>
          <p:grpSpPr>
            <a:xfrm>
              <a:off x="1029365" y="4412906"/>
              <a:ext cx="1306699" cy="1137797"/>
              <a:chOff x="1029365" y="4412906"/>
              <a:chExt cx="1306699" cy="1137797"/>
            </a:xfrm>
          </p:grpSpPr>
          <p:sp>
            <p:nvSpPr>
              <p:cNvPr id="44" name="圓角矩形 43"/>
              <p:cNvSpPr/>
              <p:nvPr/>
            </p:nvSpPr>
            <p:spPr>
              <a:xfrm>
                <a:off x="1040064" y="4412906"/>
                <a:ext cx="1296000" cy="113779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內容版面配置區 8"/>
              <p:cNvSpPr txBox="1">
                <a:spLocks/>
              </p:cNvSpPr>
              <p:nvPr/>
            </p:nvSpPr>
            <p:spPr>
              <a:xfrm>
                <a:off x="1029365" y="4554331"/>
                <a:ext cx="1301278" cy="854947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None/>
                </a:pPr>
                <a:r>
                  <a:rPr lang="zh-TW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協助宣</a:t>
                </a:r>
                <a:r>
                  <a:rPr lang="zh-TW" altLang="zh-TW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導</a:t>
                </a:r>
                <a:endPara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0" indent="0" algn="ctr">
                  <a:buNone/>
                </a:pPr>
                <a:r>
                  <a:rPr lang="zh-TW" altLang="zh-TW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本方案</a:t>
                </a:r>
                <a:endParaRPr lang="zh-TW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</p:grpSp>
        <p:grpSp>
          <p:nvGrpSpPr>
            <p:cNvPr id="49" name="群組 48"/>
            <p:cNvGrpSpPr/>
            <p:nvPr/>
          </p:nvGrpSpPr>
          <p:grpSpPr>
            <a:xfrm>
              <a:off x="2470545" y="4412906"/>
              <a:ext cx="1296000" cy="1137797"/>
              <a:chOff x="2470545" y="4437112"/>
              <a:chExt cx="1296000" cy="1137797"/>
            </a:xfrm>
          </p:grpSpPr>
          <p:sp>
            <p:nvSpPr>
              <p:cNvPr id="45" name="圓角矩形 44"/>
              <p:cNvSpPr/>
              <p:nvPr/>
            </p:nvSpPr>
            <p:spPr>
              <a:xfrm>
                <a:off x="2470545" y="4437112"/>
                <a:ext cx="1296000" cy="113779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" name="內容版面配置區 8"/>
              <p:cNvSpPr txBox="1">
                <a:spLocks/>
              </p:cNvSpPr>
              <p:nvPr/>
            </p:nvSpPr>
            <p:spPr>
              <a:xfrm>
                <a:off x="2482959" y="4554331"/>
                <a:ext cx="1283586" cy="854947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zh-TW" altLang="zh-TW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落實學校</a:t>
                </a:r>
                <a:endPara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0" indent="0">
                  <a:buNone/>
                </a:pPr>
                <a:r>
                  <a:rPr lang="zh-TW" altLang="zh-TW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輔導</a:t>
                </a:r>
                <a:r>
                  <a:rPr lang="zh-TW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功</a:t>
                </a:r>
                <a:r>
                  <a:rPr lang="zh-TW" altLang="zh-TW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能</a:t>
                </a:r>
                <a:endParaRPr lang="zh-TW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</p:grpSp>
        <p:grpSp>
          <p:nvGrpSpPr>
            <p:cNvPr id="51" name="群組 50"/>
            <p:cNvGrpSpPr/>
            <p:nvPr/>
          </p:nvGrpSpPr>
          <p:grpSpPr>
            <a:xfrm>
              <a:off x="6140440" y="4412906"/>
              <a:ext cx="1978513" cy="1137797"/>
              <a:chOff x="6140440" y="4437112"/>
              <a:chExt cx="1978513" cy="1137797"/>
            </a:xfrm>
          </p:grpSpPr>
          <p:sp>
            <p:nvSpPr>
              <p:cNvPr id="47" name="圓角矩形 46"/>
              <p:cNvSpPr/>
              <p:nvPr/>
            </p:nvSpPr>
            <p:spPr>
              <a:xfrm>
                <a:off x="6140440" y="4437112"/>
                <a:ext cx="1978513" cy="113779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內容版面配置區 8"/>
              <p:cNvSpPr txBox="1">
                <a:spLocks/>
              </p:cNvSpPr>
              <p:nvPr/>
            </p:nvSpPr>
            <p:spPr>
              <a:xfrm>
                <a:off x="6140441" y="4554024"/>
                <a:ext cx="1978512" cy="879460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None/>
                </a:pPr>
                <a:r>
                  <a:rPr lang="zh-TW" altLang="zh-TW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輔導</a:t>
                </a:r>
                <a:r>
                  <a:rPr lang="zh-TW" altLang="en-US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有意願學生</a:t>
                </a:r>
                <a:r>
                  <a:rPr lang="zh-TW" altLang="zh-TW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撰</a:t>
                </a:r>
                <a:r>
                  <a:rPr lang="zh-TW" altLang="en-US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寫</a:t>
                </a:r>
                <a:r>
                  <a:rPr lang="zh-TW" altLang="zh-TW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申請書</a:t>
                </a:r>
                <a:endParaRPr lang="zh-TW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</p:grpSp>
        <p:grpSp>
          <p:nvGrpSpPr>
            <p:cNvPr id="50" name="群組 49"/>
            <p:cNvGrpSpPr/>
            <p:nvPr/>
          </p:nvGrpSpPr>
          <p:grpSpPr>
            <a:xfrm>
              <a:off x="3901026" y="4412906"/>
              <a:ext cx="2096467" cy="1137797"/>
              <a:chOff x="3901026" y="4437112"/>
              <a:chExt cx="2096467" cy="1137797"/>
            </a:xfrm>
          </p:grpSpPr>
          <p:sp>
            <p:nvSpPr>
              <p:cNvPr id="46" name="圓角矩形 45"/>
              <p:cNvSpPr/>
              <p:nvPr/>
            </p:nvSpPr>
            <p:spPr>
              <a:xfrm>
                <a:off x="3909493" y="4437112"/>
                <a:ext cx="2088000" cy="113779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" name="內容版面配置區 8"/>
              <p:cNvSpPr txBox="1">
                <a:spLocks/>
              </p:cNvSpPr>
              <p:nvPr/>
            </p:nvSpPr>
            <p:spPr>
              <a:xfrm>
                <a:off x="3901026" y="4564810"/>
                <a:ext cx="2096467" cy="8339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None/>
                </a:pPr>
                <a:r>
                  <a:rPr lang="zh-TW" altLang="zh-TW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調查有意願學生</a:t>
                </a:r>
              </a:p>
            </p:txBody>
          </p:sp>
        </p:grpSp>
      </p:grpSp>
      <p:grpSp>
        <p:nvGrpSpPr>
          <p:cNvPr id="38" name="群組 37"/>
          <p:cNvGrpSpPr/>
          <p:nvPr/>
        </p:nvGrpSpPr>
        <p:grpSpPr>
          <a:xfrm>
            <a:off x="3635511" y="3750993"/>
            <a:ext cx="1844842" cy="695348"/>
            <a:chOff x="3649579" y="3592779"/>
            <a:chExt cx="1844842" cy="695348"/>
          </a:xfrm>
        </p:grpSpPr>
        <p:sp>
          <p:nvSpPr>
            <p:cNvPr id="35" name="五邊形 34"/>
            <p:cNvSpPr/>
            <p:nvPr/>
          </p:nvSpPr>
          <p:spPr>
            <a:xfrm rot="5400000">
              <a:off x="4385021" y="3225404"/>
              <a:ext cx="373958" cy="1751488"/>
            </a:xfrm>
            <a:prstGeom prst="homePlate">
              <a:avLst>
                <a:gd name="adj" fmla="val 53696"/>
              </a:avLst>
            </a:prstGeom>
            <a:solidFill>
              <a:srgbClr val="139A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圓角矩形 19"/>
            <p:cNvSpPr/>
            <p:nvPr/>
          </p:nvSpPr>
          <p:spPr>
            <a:xfrm>
              <a:off x="3649579" y="3592779"/>
              <a:ext cx="1844842" cy="501850"/>
            </a:xfrm>
            <a:prstGeom prst="roundRect">
              <a:avLst/>
            </a:prstGeom>
            <a:solidFill>
              <a:srgbClr val="139A9A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649579" y="3633954"/>
              <a:ext cx="1844842" cy="467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任務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1425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11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24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95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0" y="560956"/>
            <a:ext cx="9144000" cy="5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3.</a:t>
            </a:r>
            <a:r>
              <a:rPr lang="zh-TW" altLang="en-US" sz="3600" b="1" kern="2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高中職輔導</a:t>
            </a:r>
            <a:r>
              <a:rPr lang="zh-TW" altLang="en-US" sz="3600" b="1" kern="2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及申請作業</a:t>
            </a:r>
            <a:endParaRPr lang="zh-TW" altLang="en-US" sz="3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761425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12</a:t>
            </a:fld>
            <a:endParaRPr lang="zh-TW" altLang="en-US" b="1">
              <a:solidFill>
                <a:schemeClr val="tx1"/>
              </a:solidFill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42508" r="3223" b="5843"/>
          <a:stretch/>
        </p:blipFill>
        <p:spPr>
          <a:xfrm>
            <a:off x="6023014" y="2119272"/>
            <a:ext cx="2885596" cy="4049802"/>
          </a:xfrm>
          <a:prstGeom prst="rect">
            <a:avLst/>
          </a:prstGeom>
        </p:spPr>
      </p:pic>
      <p:graphicFrame>
        <p:nvGraphicFramePr>
          <p:cNvPr id="29" name="資料庫圖表 28"/>
          <p:cNvGraphicFramePr/>
          <p:nvPr>
            <p:extLst>
              <p:ext uri="{D42A27DB-BD31-4B8C-83A1-F6EECF244321}">
                <p14:modId xmlns:p14="http://schemas.microsoft.com/office/powerpoint/2010/main" val="546203763"/>
              </p:ext>
            </p:extLst>
          </p:nvPr>
        </p:nvGraphicFramePr>
        <p:xfrm>
          <a:off x="266698" y="1539432"/>
          <a:ext cx="5654708" cy="4753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內容版面配置區 8"/>
          <p:cNvSpPr txBox="1">
            <a:spLocks/>
          </p:cNvSpPr>
          <p:nvPr/>
        </p:nvSpPr>
        <p:spPr>
          <a:xfrm>
            <a:off x="6014136" y="1663543"/>
            <a:ext cx="2880000" cy="448809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zh-TW" altLang="en-US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高中職輔導流程</a:t>
            </a:r>
            <a:endParaRPr lang="zh-TW" altLang="en-US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6895" y="4444444"/>
            <a:ext cx="198000" cy="110512"/>
          </a:xfrm>
          <a:prstGeom prst="rect">
            <a:avLst/>
          </a:prstGeom>
        </p:spPr>
      </p:pic>
      <p:pic>
        <p:nvPicPr>
          <p:cNvPr id="9" name="圖片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6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0" y="562487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4. </a:t>
            </a:r>
            <a:r>
              <a:rPr lang="zh-TW" altLang="en-US" sz="3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審查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方式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443883" y="1672907"/>
            <a:ext cx="8224279" cy="4658787"/>
            <a:chOff x="848281" y="2096216"/>
            <a:chExt cx="7424876" cy="4038425"/>
          </a:xfrm>
        </p:grpSpPr>
        <p:grpSp>
          <p:nvGrpSpPr>
            <p:cNvPr id="4" name="群組 3"/>
            <p:cNvGrpSpPr/>
            <p:nvPr/>
          </p:nvGrpSpPr>
          <p:grpSpPr>
            <a:xfrm>
              <a:off x="848281" y="2096216"/>
              <a:ext cx="3510086" cy="4038424"/>
              <a:chOff x="848281" y="2096216"/>
              <a:chExt cx="3510086" cy="4038424"/>
            </a:xfrm>
          </p:grpSpPr>
          <p:grpSp>
            <p:nvGrpSpPr>
              <p:cNvPr id="2" name="群組 1"/>
              <p:cNvGrpSpPr/>
              <p:nvPr/>
            </p:nvGrpSpPr>
            <p:grpSpPr>
              <a:xfrm>
                <a:off x="848281" y="2096216"/>
                <a:ext cx="3510086" cy="4037622"/>
                <a:chOff x="848281" y="2096216"/>
                <a:chExt cx="3510086" cy="4037622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848281" y="3013213"/>
                  <a:ext cx="3510084" cy="31206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5" name="圓角化同側角落矩形 14"/>
                <p:cNvSpPr/>
                <p:nvPr/>
              </p:nvSpPr>
              <p:spPr>
                <a:xfrm>
                  <a:off x="848282" y="2096216"/>
                  <a:ext cx="3510085" cy="936188"/>
                </a:xfrm>
                <a:prstGeom prst="round2SameRect">
                  <a:avLst/>
                </a:prstGeom>
                <a:solidFill>
                  <a:srgbClr val="E46C0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3" name="內容版面配置區 8"/>
              <p:cNvSpPr txBox="1">
                <a:spLocks/>
              </p:cNvSpPr>
              <p:nvPr/>
            </p:nvSpPr>
            <p:spPr>
              <a:xfrm>
                <a:off x="912400" y="3178207"/>
                <a:ext cx="3382227" cy="2956433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職場體驗</a:t>
                </a:r>
                <a:r>
                  <a:rPr lang="en-US" altLang="zh-TW" sz="1800" b="1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-</a:t>
                </a:r>
                <a:r>
                  <a:rPr lang="zh-TW" altLang="en-US" sz="1800" b="1" kern="0" dirty="0" smtClean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</a:t>
                </a:r>
                <a:r>
                  <a:rPr lang="zh-TW" altLang="en-US" sz="18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就業領航</a:t>
                </a:r>
                <a:r>
                  <a:rPr lang="zh-TW" altLang="en-US" sz="1800" b="1" kern="0" dirty="0" smtClean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計畫</a:t>
                </a:r>
                <a:endParaRPr lang="en-US" altLang="zh-TW" sz="1800" b="1" kern="0" dirty="0" smtClean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學習</a:t>
                </a: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及國際體驗</a:t>
                </a:r>
                <a:r>
                  <a:rPr lang="en-US" altLang="zh-TW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-</a:t>
                </a:r>
                <a:r>
                  <a:rPr lang="zh-TW" altLang="en-US" sz="18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青年體驗學習計畫</a:t>
                </a:r>
                <a:endParaRPr lang="en-US" altLang="zh-TW" sz="1800" b="1" kern="0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 smtClean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21600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en-US" altLang="zh-TW" sz="1800" b="1" u="sng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108</a:t>
                </a:r>
                <a:r>
                  <a:rPr lang="zh-TW" altLang="en-US" sz="1800" b="1" u="sng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</a:t>
                </a:r>
                <a:r>
                  <a:rPr lang="en-US" altLang="zh-TW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r>
                  <a:rPr lang="zh-TW" altLang="zh-TW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21</a:t>
                </a:r>
                <a:r>
                  <a:rPr lang="zh-TW" altLang="en-US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至</a:t>
                </a:r>
                <a:r>
                  <a:rPr lang="en-US" altLang="zh-TW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r>
                  <a:rPr lang="zh-TW" altLang="en-US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16</a:t>
                </a:r>
                <a:r>
                  <a:rPr lang="zh-TW" altLang="en-US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</a:t>
                </a:r>
                <a:r>
                  <a:rPr lang="zh-TW" altLang="zh-TW" sz="1800" b="1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各高中職</a:t>
                </a:r>
                <a:r>
                  <a:rPr lang="zh-TW" altLang="en-US" sz="1800" b="1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學生上網填寫</a:t>
                </a:r>
                <a:r>
                  <a:rPr lang="zh-TW" altLang="en-US" sz="1800" b="1" u="sng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申請書，</a:t>
                </a:r>
                <a:r>
                  <a:rPr lang="en-US" altLang="zh-TW" sz="1800" b="1" u="sng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r>
                  <a:rPr lang="zh-TW" altLang="en-US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月中至</a:t>
                </a:r>
                <a:r>
                  <a:rPr lang="en-US" altLang="zh-TW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</a:t>
                </a:r>
                <a:r>
                  <a:rPr lang="zh-TW" altLang="en-US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月中</a:t>
                </a:r>
                <a:r>
                  <a:rPr lang="zh-TW" altLang="en-US" sz="1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學校辦理初審，考量學生申請書及輔導綜合考評予以</a:t>
                </a:r>
                <a:r>
                  <a:rPr lang="zh-TW" altLang="en-US" sz="1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推薦</a:t>
                </a:r>
                <a:endParaRPr lang="en-US" altLang="zh-TW" sz="1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zh-TW" altLang="en-US" sz="18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164537" y="2350674"/>
                <a:ext cx="2922140" cy="43270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TW" altLang="en-US" sz="2400" b="1" kern="0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學校</a:t>
                </a:r>
                <a:r>
                  <a:rPr lang="zh-TW" altLang="en-US" sz="2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初審</a:t>
                </a:r>
                <a:endParaRPr lang="en-US" altLang="zh-TW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  <p:grpSp>
          <p:nvGrpSpPr>
            <p:cNvPr id="20" name="群組 19"/>
            <p:cNvGrpSpPr/>
            <p:nvPr/>
          </p:nvGrpSpPr>
          <p:grpSpPr>
            <a:xfrm>
              <a:off x="4756734" y="2103917"/>
              <a:ext cx="3516423" cy="4030724"/>
              <a:chOff x="769810" y="2103917"/>
              <a:chExt cx="3516423" cy="4030724"/>
            </a:xfrm>
          </p:grpSpPr>
          <p:grpSp>
            <p:nvGrpSpPr>
              <p:cNvPr id="21" name="群組 20"/>
              <p:cNvGrpSpPr/>
              <p:nvPr/>
            </p:nvGrpSpPr>
            <p:grpSpPr>
              <a:xfrm>
                <a:off x="769810" y="2103917"/>
                <a:ext cx="3516423" cy="4014530"/>
                <a:chOff x="769810" y="2103917"/>
                <a:chExt cx="3516423" cy="4014530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776148" y="2997821"/>
                  <a:ext cx="3510085" cy="312062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6" name="圓角化同側角落矩形 25"/>
                <p:cNvSpPr/>
                <p:nvPr/>
              </p:nvSpPr>
              <p:spPr>
                <a:xfrm>
                  <a:off x="769810" y="2103917"/>
                  <a:ext cx="3510085" cy="936188"/>
                </a:xfrm>
                <a:prstGeom prst="round2SameRect">
                  <a:avLst/>
                </a:prstGeom>
                <a:solidFill>
                  <a:srgbClr val="139B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22" name="內容版面配置區 8"/>
              <p:cNvSpPr txBox="1">
                <a:spLocks/>
              </p:cNvSpPr>
              <p:nvPr/>
            </p:nvSpPr>
            <p:spPr>
              <a:xfrm>
                <a:off x="849885" y="3178207"/>
                <a:ext cx="3389054" cy="2956434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職場</a:t>
                </a:r>
                <a:r>
                  <a:rPr lang="zh-TW" altLang="en-US" sz="1800" b="1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體驗</a:t>
                </a:r>
                <a:r>
                  <a:rPr lang="en-US" altLang="zh-TW" sz="1800" b="1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-</a:t>
                </a:r>
                <a:r>
                  <a:rPr lang="zh-TW" altLang="en-US" sz="18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青年就業領航計畫</a:t>
                </a:r>
                <a:endParaRPr lang="en-US" altLang="zh-TW" sz="1800" b="1" kern="0" dirty="0" smtClean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21600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en-US" altLang="zh-TW" sz="18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108</a:t>
                </a:r>
                <a:r>
                  <a:rPr lang="zh-TW" altLang="en-US" sz="18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</a:t>
                </a:r>
                <a:r>
                  <a:rPr lang="en-US" altLang="zh-TW" sz="18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5</a:t>
                </a:r>
                <a:r>
                  <a:rPr lang="zh-TW" altLang="en-US" sz="18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月教育部組成審查小組，就整體區域分布、學校類型或課程性質等因素複審學校推薦名單</a:t>
                </a:r>
                <a:endParaRPr lang="en-US" altLang="zh-TW" sz="1800" b="1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學習及</a:t>
                </a: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國際</a:t>
                </a:r>
                <a:r>
                  <a:rPr lang="zh-TW" altLang="en-US" sz="1800" b="1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體驗</a:t>
                </a:r>
                <a:r>
                  <a:rPr lang="en-US" altLang="zh-TW" sz="1800" b="1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-</a:t>
                </a:r>
                <a:r>
                  <a:rPr lang="zh-TW" altLang="en-US" sz="18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青年體驗學習計畫</a:t>
                </a:r>
                <a:endParaRPr lang="en-US" altLang="zh-TW" sz="1800" b="1" kern="0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21600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en-US" altLang="zh-TW" sz="18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108</a:t>
                </a:r>
                <a:r>
                  <a:rPr lang="zh-TW" altLang="en-US" sz="18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</a:t>
                </a:r>
                <a:r>
                  <a:rPr lang="en-US" altLang="zh-TW" sz="18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7</a:t>
                </a:r>
                <a:r>
                  <a:rPr lang="zh-TW" altLang="en-US" sz="18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月教育部青年署組成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審查小組</a:t>
                </a:r>
                <a:r>
                  <a:rPr lang="zh-TW" altLang="en-US" sz="18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，複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審學校推薦</a:t>
                </a:r>
                <a:r>
                  <a:rPr lang="zh-TW" altLang="en-US" sz="18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名單</a:t>
                </a:r>
                <a:endParaRPr lang="en-US" altLang="zh-TW" sz="18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4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114237" y="2357001"/>
                <a:ext cx="2922140" cy="43270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TW" altLang="en-US" sz="2400" b="1" kern="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教育部</a:t>
                </a:r>
                <a:r>
                  <a:rPr lang="zh-TW" altLang="en-US" sz="24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複審</a:t>
                </a:r>
                <a:endParaRPr lang="en-US" altLang="zh-TW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761427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13</a:t>
            </a:fld>
            <a:endParaRPr lang="zh-TW" altLang="en-US" b="1">
              <a:solidFill>
                <a:schemeClr val="tx1"/>
              </a:solidFill>
            </a:endParaRPr>
          </a:p>
        </p:txBody>
      </p:sp>
      <p:pic>
        <p:nvPicPr>
          <p:cNvPr id="19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76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0" y="564066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5.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就學</a:t>
            </a:r>
            <a:r>
              <a:rPr lang="zh-TW" altLang="en-US" sz="3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配套</a:t>
            </a:r>
            <a:r>
              <a:rPr lang="en-US" altLang="zh-TW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3000" b="1" dirty="0" smtClean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大學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回流</a:t>
            </a:r>
            <a:r>
              <a:rPr lang="zh-TW" altLang="en-US" sz="3000" b="1" dirty="0" smtClean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教育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管道</a:t>
            </a:r>
          </a:p>
        </p:txBody>
      </p:sp>
      <p:sp>
        <p:nvSpPr>
          <p:cNvPr id="14" name="矩形 13"/>
          <p:cNvSpPr/>
          <p:nvPr/>
        </p:nvSpPr>
        <p:spPr>
          <a:xfrm>
            <a:off x="1029059" y="3210026"/>
            <a:ext cx="420320" cy="1311128"/>
          </a:xfrm>
          <a:prstGeom prst="rect">
            <a:avLst/>
          </a:prstGeom>
          <a:noFill/>
        </p:spPr>
        <p:txBody>
          <a:bodyPr wrap="square" numCol="2" anchor="ctr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個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lvl="0" algn="ctr">
              <a:lnSpc>
                <a:spcPct val="11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人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lvl="0" algn="ctr">
              <a:lnSpc>
                <a:spcPct val="11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申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lvl="0" algn="ctr">
              <a:lnSpc>
                <a:spcPct val="11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請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761426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14</a:t>
            </a:fld>
            <a:endParaRPr lang="zh-TW" altLang="en-US" b="1">
              <a:solidFill>
                <a:schemeClr val="tx1"/>
              </a:solidFill>
            </a:endParaRPr>
          </a:p>
        </p:txBody>
      </p:sp>
      <p:pic>
        <p:nvPicPr>
          <p:cNvPr id="18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群組 18"/>
          <p:cNvGrpSpPr/>
          <p:nvPr/>
        </p:nvGrpSpPr>
        <p:grpSpPr>
          <a:xfrm>
            <a:off x="440774" y="1391457"/>
            <a:ext cx="8259605" cy="4964893"/>
            <a:chOff x="763406" y="1449879"/>
            <a:chExt cx="7401735" cy="4805238"/>
          </a:xfrm>
        </p:grpSpPr>
        <p:grpSp>
          <p:nvGrpSpPr>
            <p:cNvPr id="20" name="群組 19"/>
            <p:cNvGrpSpPr/>
            <p:nvPr/>
          </p:nvGrpSpPr>
          <p:grpSpPr>
            <a:xfrm>
              <a:off x="782123" y="1449879"/>
              <a:ext cx="7383018" cy="4805238"/>
              <a:chOff x="782123" y="1449879"/>
              <a:chExt cx="7383018" cy="4805238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33" name="矩形 32"/>
              <p:cNvSpPr/>
              <p:nvPr/>
            </p:nvSpPr>
            <p:spPr>
              <a:xfrm>
                <a:off x="1844371" y="1449879"/>
                <a:ext cx="6320770" cy="48052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" name="圓角化同側角落矩形 33"/>
              <p:cNvSpPr/>
              <p:nvPr/>
            </p:nvSpPr>
            <p:spPr>
              <a:xfrm rot="16200000">
                <a:off x="592493" y="1639509"/>
                <a:ext cx="1441508" cy="1062247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" name="圓角化同側角落矩形 34"/>
              <p:cNvSpPr/>
              <p:nvPr/>
            </p:nvSpPr>
            <p:spPr>
              <a:xfrm rot="16200000">
                <a:off x="592493" y="3321374"/>
                <a:ext cx="1441508" cy="1062247"/>
              </a:xfrm>
              <a:prstGeom prst="round2SameRect">
                <a:avLst/>
              </a:prstGeom>
              <a:solidFill>
                <a:srgbClr val="139B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6" name="圓角化同側角落矩形 35"/>
              <p:cNvSpPr/>
              <p:nvPr/>
            </p:nvSpPr>
            <p:spPr>
              <a:xfrm rot="16200000">
                <a:off x="588407" y="5007325"/>
                <a:ext cx="1441508" cy="1054073"/>
              </a:xfrm>
              <a:prstGeom prst="round2SameRect">
                <a:avLst/>
              </a:prstGeom>
              <a:solidFill>
                <a:srgbClr val="8239A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779753" y="1598679"/>
              <a:ext cx="1064617" cy="1143138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zh-TW" altLang="en-US" sz="1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特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1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殊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1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選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1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才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902814" y="3284967"/>
              <a:ext cx="474031" cy="1143138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zh-TW" altLang="en-US" sz="1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甄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1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選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1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入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1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學</a:t>
              </a:r>
              <a:endParaRPr lang="en-US" altLang="zh-TW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63406" y="4962409"/>
              <a:ext cx="1080965" cy="1143138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zh-TW" altLang="en-US" sz="1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彈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1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性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1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選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1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系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</p:txBody>
        </p:sp>
        <p:sp>
          <p:nvSpPr>
            <p:cNvPr id="32" name="內容版面配置區 8"/>
            <p:cNvSpPr txBox="1">
              <a:spLocks/>
            </p:cNvSpPr>
            <p:nvPr/>
          </p:nvSpPr>
          <p:spPr>
            <a:xfrm>
              <a:off x="1926310" y="1646837"/>
              <a:ext cx="6097314" cy="4406393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914400">
                <a:lnSpc>
                  <a:spcPts val="24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Wingdings" charset="2"/>
                <a:buChar char="l"/>
              </a:pPr>
              <a:r>
                <a:rPr lang="zh-TW" altLang="en-US" sz="16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入學管道：一般大學</a:t>
              </a:r>
              <a:r>
                <a:rPr lang="zh-TW" altLang="en-US" sz="1600" b="1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及技</a:t>
              </a:r>
              <a:r>
                <a:rPr lang="zh-TW" altLang="en-US" sz="16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專</a:t>
              </a:r>
              <a:r>
                <a:rPr lang="zh-TW" altLang="en-US" sz="1600" b="1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校</a:t>
              </a:r>
              <a:r>
                <a:rPr lang="zh-TW" altLang="en-US" sz="16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院採</a:t>
              </a:r>
              <a:r>
                <a:rPr lang="zh-TW" altLang="en-US" sz="16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共同聯合招生</a:t>
              </a:r>
              <a:endParaRPr lang="en-US" altLang="zh-TW" sz="1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algn="just" defTabSz="914400">
                <a:lnSpc>
                  <a:spcPts val="24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Wingdings" charset="2"/>
                <a:buChar char="l"/>
              </a:pPr>
              <a:r>
                <a:rPr lang="zh-TW" altLang="en-US" sz="1600" b="1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招生</a:t>
              </a:r>
              <a:r>
                <a:rPr lang="zh-TW" altLang="en-US" sz="16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方式：</a:t>
              </a:r>
              <a:r>
                <a:rPr lang="zh-TW" altLang="en-US" sz="1600" b="1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免</a:t>
              </a:r>
              <a:r>
                <a:rPr lang="zh-TW" altLang="en-US" sz="16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持統測、學測成績，</a:t>
              </a:r>
              <a:r>
                <a:rPr lang="zh-TW" altLang="en-US" sz="1600" b="1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著重</a:t>
              </a:r>
              <a:r>
                <a:rPr lang="en-US" altLang="zh-TW" sz="1600" b="1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2</a:t>
              </a:r>
              <a:r>
                <a:rPr lang="zh-TW" altLang="en-US" sz="1600" b="1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年以上職</a:t>
              </a:r>
              <a:r>
                <a:rPr lang="zh-TW" altLang="en-US" sz="16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場</a:t>
              </a:r>
              <a:r>
                <a:rPr lang="zh-TW" altLang="en-US" sz="1600" b="1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、學習及</a:t>
              </a:r>
              <a:r>
                <a:rPr lang="zh-TW" altLang="en-US" sz="16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國際</a:t>
              </a:r>
              <a:r>
                <a:rPr lang="zh-TW" altLang="en-US" sz="1600" b="1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體驗資歷</a:t>
              </a:r>
              <a:endParaRPr lang="en-US" altLang="zh-TW" sz="1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marL="0" indent="0" algn="just" defTabSz="914400">
                <a:lnSpc>
                  <a:spcPts val="24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endParaRPr lang="en-US" altLang="zh-TW" sz="1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algn="just" defTabSz="914400">
                <a:lnSpc>
                  <a:spcPts val="24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Wingdings" charset="2"/>
                <a:buChar char="l"/>
              </a:pPr>
              <a:endParaRPr lang="zh-TW" altLang="en-US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algn="just">
                <a:lnSpc>
                  <a:spcPts val="2400"/>
                </a:lnSpc>
                <a:spcBef>
                  <a:spcPts val="0"/>
                </a:spcBef>
                <a:buFont typeface="Wingdings" charset="2"/>
                <a:buChar char="l"/>
              </a:pPr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入學管道：由校系採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分組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招生</a:t>
              </a:r>
            </a:p>
            <a:p>
              <a:pPr lvl="0" algn="just">
                <a:lnSpc>
                  <a:spcPts val="2400"/>
                </a:lnSpc>
                <a:spcBef>
                  <a:spcPts val="0"/>
                </a:spcBef>
                <a:buFont typeface="Wingdings" charset="2"/>
                <a:buChar char="l"/>
              </a:pPr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招生方式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：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第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1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階段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參考原畢業年度轉化後之統測或學測成績，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採</a:t>
              </a:r>
              <a:r>
                <a:rPr lang="en-US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倍率篩選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。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第</a:t>
              </a:r>
              <a:r>
                <a:rPr lang="en-US" altLang="zh-TW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2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階段</a:t>
              </a:r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持</a:t>
              </a:r>
              <a:r>
                <a:rPr lang="en-US" altLang="zh-TW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2</a:t>
              </a:r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年以上職場、學習及國際體驗資歷，參與指定項目甄試（如書審、面試、實作測驗等），學校可自訂加分項目</a:t>
              </a:r>
              <a:endPara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lvl="0" algn="just">
                <a:lnSpc>
                  <a:spcPts val="2400"/>
                </a:lnSpc>
                <a:spcBef>
                  <a:spcPts val="0"/>
                </a:spcBef>
                <a:buFont typeface="Wingdings" charset="2"/>
                <a:buChar char="l"/>
              </a:pPr>
              <a:endPara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lvl="0" algn="just">
                <a:lnSpc>
                  <a:spcPts val="2400"/>
                </a:lnSpc>
                <a:spcBef>
                  <a:spcPts val="0"/>
                </a:spcBef>
                <a:buFont typeface="Wingdings" charset="2"/>
                <a:buChar char="l"/>
              </a:pPr>
              <a:endPara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algn="just">
                <a:lnSpc>
                  <a:spcPts val="2400"/>
                </a:lnSpc>
                <a:spcBef>
                  <a:spcPts val="0"/>
                </a:spcBef>
                <a:buFont typeface="Wingdings" charset="2"/>
                <a:buChar char="l"/>
              </a:pPr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入學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管道：返校擬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變更原畢業年度錄取學系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，學校</a:t>
              </a:r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參考</a:t>
              </a:r>
              <a:r>
                <a:rPr lang="en-US" altLang="zh-TW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2</a:t>
              </a:r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年以上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職場</a:t>
              </a:r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、學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習</a:t>
              </a:r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及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國際</a:t>
              </a:r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體驗資歷申請轉系</a:t>
              </a:r>
              <a:endPara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lvl="0" algn="just">
                <a:lnSpc>
                  <a:spcPts val="2400"/>
                </a:lnSpc>
                <a:spcBef>
                  <a:spcPts val="0"/>
                </a:spcBef>
                <a:buFont typeface="Wingdings" charset="2"/>
                <a:buChar char="l"/>
              </a:pPr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申請資格：已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考取大學辦理保留入學資格，或休學</a:t>
              </a:r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者</a:t>
              </a:r>
              <a:endPara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936408" y="3381717"/>
            <a:ext cx="512971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zh-TW" altLang="en-US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個人申請</a:t>
            </a:r>
            <a:endParaRPr lang="en-US" altLang="zh-TW" sz="16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17" name="圖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8882">
            <a:off x="7501064" y="990121"/>
            <a:ext cx="1214093" cy="73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12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/>
          <p:cNvGrpSpPr>
            <a:grpSpLocks noChangeAspect="1"/>
          </p:cNvGrpSpPr>
          <p:nvPr/>
        </p:nvGrpSpPr>
        <p:grpSpPr>
          <a:xfrm>
            <a:off x="244441" y="1578040"/>
            <a:ext cx="8647052" cy="4919426"/>
            <a:chOff x="1160582" y="1618257"/>
            <a:chExt cx="6958856" cy="4286912"/>
          </a:xfrm>
        </p:grpSpPr>
        <p:grpSp>
          <p:nvGrpSpPr>
            <p:cNvPr id="21" name="群組 20"/>
            <p:cNvGrpSpPr/>
            <p:nvPr/>
          </p:nvGrpSpPr>
          <p:grpSpPr>
            <a:xfrm>
              <a:off x="1160582" y="1618257"/>
              <a:ext cx="2317727" cy="4286912"/>
              <a:chOff x="1481307" y="1618257"/>
              <a:chExt cx="2317727" cy="4286912"/>
            </a:xfrm>
          </p:grpSpPr>
          <p:sp>
            <p:nvSpPr>
              <p:cNvPr id="41" name="內容版面配置區 8"/>
              <p:cNvSpPr txBox="1">
                <a:spLocks/>
              </p:cNvSpPr>
              <p:nvPr/>
            </p:nvSpPr>
            <p:spPr>
              <a:xfrm>
                <a:off x="1481307" y="3453352"/>
                <a:ext cx="2317727" cy="2451817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3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一般</a:t>
                </a:r>
                <a:r>
                  <a:rPr lang="zh-TW" altLang="en-US" sz="1300" b="1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大學及技</a:t>
                </a:r>
                <a:r>
                  <a:rPr lang="zh-TW" altLang="en-US" sz="13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專</a:t>
                </a:r>
                <a:r>
                  <a:rPr lang="zh-TW" altLang="en-US" sz="1300" b="1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校院聯招</a:t>
                </a:r>
                <a:endParaRPr lang="en-US" altLang="zh-Hant" sz="13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indent="-2540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109.2 </a:t>
                </a:r>
                <a:r>
                  <a:rPr lang="zh-TW" altLang="en-US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調查就學意願</a:t>
                </a:r>
                <a:endParaRPr lang="en-US" altLang="zh-TW" sz="13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indent="-2540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109.3-7</a:t>
                </a:r>
                <a:r>
                  <a:rPr lang="zh-TW" altLang="en-US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學校提供對應科系名額</a:t>
                </a:r>
                <a:endParaRPr lang="en-US" altLang="zh-TW" sz="13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indent="-2540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Hant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109.11</a:t>
                </a:r>
                <a:r>
                  <a:rPr lang="zh-TW" altLang="en-US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招生名額</a:t>
                </a: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核定簡章</a:t>
                </a:r>
                <a:r>
                  <a:rPr lang="zh-TW" altLang="en-US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公告</a:t>
                </a:r>
                <a:endParaRPr lang="en-US" altLang="zh-TW" sz="13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indent="-2540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109.12</a:t>
                </a:r>
                <a:r>
                  <a:rPr lang="zh-TW" altLang="en-US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報名</a:t>
                </a:r>
                <a:endParaRPr lang="en-US" altLang="zh-TW" sz="13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indent="-2540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110.1</a:t>
                </a:r>
                <a:r>
                  <a:rPr lang="zh-TW" altLang="en-US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辦理聯招完畢</a:t>
                </a: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、</a:t>
                </a:r>
                <a:r>
                  <a:rPr lang="zh-TW" altLang="en-US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放</a:t>
                </a: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榜</a:t>
                </a:r>
                <a:endParaRPr lang="en-US" altLang="zh-Hant" sz="13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grpSp>
            <p:nvGrpSpPr>
              <p:cNvPr id="42" name="群組 41"/>
              <p:cNvGrpSpPr/>
              <p:nvPr/>
            </p:nvGrpSpPr>
            <p:grpSpPr>
              <a:xfrm>
                <a:off x="1750401" y="1618257"/>
                <a:ext cx="1806244" cy="1568564"/>
                <a:chOff x="4023764" y="1477153"/>
                <a:chExt cx="1806244" cy="1568564"/>
              </a:xfrm>
            </p:grpSpPr>
            <p:sp>
              <p:nvSpPr>
                <p:cNvPr id="44" name="橢圓 43"/>
                <p:cNvSpPr/>
                <p:nvPr/>
              </p:nvSpPr>
              <p:spPr>
                <a:xfrm>
                  <a:off x="4202597" y="1477153"/>
                  <a:ext cx="1448579" cy="156856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5" name="矩形 44"/>
                <p:cNvSpPr/>
                <p:nvPr/>
              </p:nvSpPr>
              <p:spPr>
                <a:xfrm>
                  <a:off x="4023764" y="2045244"/>
                  <a:ext cx="1806244" cy="432382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pPr lvl="0" algn="ctr">
                    <a:lnSpc>
                      <a:spcPct val="110000"/>
                    </a:lnSpc>
                  </a:pPr>
                  <a:r>
                    <a:rPr lang="zh-TW" altLang="en-US" sz="2400" b="1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特殊選才</a:t>
                  </a:r>
                  <a:endPara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endParaRPr>
                </a:p>
              </p:txBody>
            </p:sp>
          </p:grpSp>
          <p:sp>
            <p:nvSpPr>
              <p:cNvPr id="43" name="向下箭號 42"/>
              <p:cNvSpPr/>
              <p:nvPr/>
            </p:nvSpPr>
            <p:spPr>
              <a:xfrm>
                <a:off x="2474100" y="3065122"/>
                <a:ext cx="360000" cy="360040"/>
              </a:xfrm>
              <a:prstGeom prst="downArrow">
                <a:avLst>
                  <a:gd name="adj1" fmla="val 57280"/>
                  <a:gd name="adj2" fmla="val 5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7" name="群組 26"/>
            <p:cNvGrpSpPr/>
            <p:nvPr/>
          </p:nvGrpSpPr>
          <p:grpSpPr>
            <a:xfrm>
              <a:off x="3883443" y="1618257"/>
              <a:ext cx="1509259" cy="1806903"/>
              <a:chOff x="4298036" y="1618257"/>
              <a:chExt cx="1509259" cy="1806903"/>
            </a:xfrm>
          </p:grpSpPr>
          <p:grpSp>
            <p:nvGrpSpPr>
              <p:cNvPr id="37" name="群組 36"/>
              <p:cNvGrpSpPr/>
              <p:nvPr/>
            </p:nvGrpSpPr>
            <p:grpSpPr>
              <a:xfrm>
                <a:off x="4298036" y="1618257"/>
                <a:ext cx="1509259" cy="1568565"/>
                <a:chOff x="3591867" y="1477153"/>
                <a:chExt cx="1509259" cy="1568565"/>
              </a:xfrm>
              <a:solidFill>
                <a:srgbClr val="139B9B"/>
              </a:solidFill>
            </p:grpSpPr>
            <p:sp>
              <p:nvSpPr>
                <p:cNvPr id="39" name="橢圓 38"/>
                <p:cNvSpPr/>
                <p:nvPr/>
              </p:nvSpPr>
              <p:spPr>
                <a:xfrm>
                  <a:off x="3622207" y="1477153"/>
                  <a:ext cx="1448578" cy="156856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>
                  <a:off x="3591867" y="1899647"/>
                  <a:ext cx="1509259" cy="7846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pPr lvl="0" algn="ctr">
                    <a:lnSpc>
                      <a:spcPct val="110000"/>
                    </a:lnSpc>
                  </a:pPr>
                  <a:r>
                    <a:rPr lang="zh-TW" altLang="en-US" sz="2400" b="1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甄選入學</a:t>
                  </a:r>
                  <a:endParaRPr lang="en-US" altLang="zh-TW" sz="2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endParaRPr>
                </a:p>
                <a:p>
                  <a:pPr lvl="0" algn="ctr">
                    <a:lnSpc>
                      <a:spcPct val="110000"/>
                    </a:lnSpc>
                  </a:pPr>
                  <a:r>
                    <a:rPr lang="zh-TW" altLang="en-US" sz="2400" b="1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個人申請</a:t>
                  </a:r>
                  <a:endPara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endParaRPr>
                </a:p>
              </p:txBody>
            </p:sp>
          </p:grpSp>
          <p:sp>
            <p:nvSpPr>
              <p:cNvPr id="38" name="向下箭號 37"/>
              <p:cNvSpPr/>
              <p:nvPr/>
            </p:nvSpPr>
            <p:spPr>
              <a:xfrm>
                <a:off x="4872666" y="3065120"/>
                <a:ext cx="360000" cy="360040"/>
              </a:xfrm>
              <a:prstGeom prst="downArrow">
                <a:avLst>
                  <a:gd name="adj1" fmla="val 57280"/>
                  <a:gd name="adj2" fmla="val 50000"/>
                </a:avLst>
              </a:prstGeom>
              <a:solidFill>
                <a:srgbClr val="139B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31" name="群組 30"/>
            <p:cNvGrpSpPr/>
            <p:nvPr/>
          </p:nvGrpSpPr>
          <p:grpSpPr>
            <a:xfrm>
              <a:off x="5801710" y="1618257"/>
              <a:ext cx="2317728" cy="3174607"/>
              <a:chOff x="6058290" y="1618257"/>
              <a:chExt cx="2317728" cy="3174607"/>
            </a:xfrm>
          </p:grpSpPr>
          <p:grpSp>
            <p:nvGrpSpPr>
              <p:cNvPr id="32" name="群組 31"/>
              <p:cNvGrpSpPr/>
              <p:nvPr/>
            </p:nvGrpSpPr>
            <p:grpSpPr>
              <a:xfrm>
                <a:off x="6459405" y="1618257"/>
                <a:ext cx="1514710" cy="1568564"/>
                <a:chOff x="3146979" y="1477153"/>
                <a:chExt cx="1514710" cy="1568564"/>
              </a:xfrm>
              <a:solidFill>
                <a:srgbClr val="139B9B"/>
              </a:solidFill>
            </p:grpSpPr>
            <p:sp>
              <p:nvSpPr>
                <p:cNvPr id="35" name="橢圓 34"/>
                <p:cNvSpPr/>
                <p:nvPr/>
              </p:nvSpPr>
              <p:spPr>
                <a:xfrm>
                  <a:off x="3183584" y="1477153"/>
                  <a:ext cx="1448578" cy="1568564"/>
                </a:xfrm>
                <a:prstGeom prst="ellipse">
                  <a:avLst/>
                </a:prstGeom>
                <a:solidFill>
                  <a:srgbClr val="8239AD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3146979" y="2075803"/>
                  <a:ext cx="1514710" cy="432382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pPr lvl="0" algn="ctr">
                    <a:lnSpc>
                      <a:spcPct val="110000"/>
                    </a:lnSpc>
                  </a:pPr>
                  <a:r>
                    <a:rPr lang="zh-TW" altLang="en-US" sz="2400" b="1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彈性選系</a:t>
                  </a:r>
                  <a:endPara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endParaRPr>
                </a:p>
              </p:txBody>
            </p:sp>
          </p:grpSp>
          <p:sp>
            <p:nvSpPr>
              <p:cNvPr id="33" name="內容版面配置區 8"/>
              <p:cNvSpPr txBox="1">
                <a:spLocks/>
              </p:cNvSpPr>
              <p:nvPr/>
            </p:nvSpPr>
            <p:spPr>
              <a:xfrm>
                <a:off x="6058290" y="3453924"/>
                <a:ext cx="2317728" cy="1338940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lvl="2" indent="-285750" defTabSz="914400">
                  <a:lnSpc>
                    <a:spcPts val="2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109.2 </a:t>
                </a: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調查就學意願</a:t>
                </a:r>
                <a:endParaRPr lang="en-US" altLang="zh-TW" sz="13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285750" lvl="2" indent="-285750" defTabSz="914400">
                  <a:lnSpc>
                    <a:spcPts val="2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110.4</a:t>
                </a:r>
                <a:r>
                  <a:rPr lang="zh-TW" altLang="en-US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</a:t>
                </a: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學校確認轉系申請時程</a:t>
                </a:r>
                <a:endParaRPr lang="en-US" altLang="zh-TW" sz="13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2" indent="0" defTabSz="914400">
                  <a:lnSpc>
                    <a:spcPts val="2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                 與程序</a:t>
                </a:r>
                <a:endParaRPr lang="en-US" altLang="zh-TW" sz="13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285750" lvl="2" indent="-285750" defTabSz="914400">
                  <a:lnSpc>
                    <a:spcPts val="2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110.9</a:t>
                </a:r>
                <a:r>
                  <a:rPr lang="zh-TW" altLang="en-US" sz="13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</a:t>
                </a: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向原錄取學校申請轉系</a:t>
                </a:r>
                <a:endParaRPr lang="en-US" altLang="zh-TW" sz="13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2" indent="0" defTabSz="914400">
                  <a:lnSpc>
                    <a:spcPts val="2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endParaRPr lang="zh-TW" altLang="en-US" sz="13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34" name="向下箭號 33"/>
              <p:cNvSpPr/>
              <p:nvPr/>
            </p:nvSpPr>
            <p:spPr>
              <a:xfrm>
                <a:off x="7038972" y="3062321"/>
                <a:ext cx="360000" cy="360040"/>
              </a:xfrm>
              <a:prstGeom prst="downArrow">
                <a:avLst>
                  <a:gd name="adj1" fmla="val 57280"/>
                  <a:gd name="adj2" fmla="val 50000"/>
                </a:avLst>
              </a:prstGeom>
              <a:solidFill>
                <a:srgbClr val="8239A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46" name="內容版面配置區 8"/>
          <p:cNvSpPr txBox="1">
            <a:spLocks/>
          </p:cNvSpPr>
          <p:nvPr/>
        </p:nvSpPr>
        <p:spPr>
          <a:xfrm>
            <a:off x="3134566" y="3671868"/>
            <a:ext cx="2880000" cy="2844000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zh-TW" altLang="en-US" sz="13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技</a:t>
            </a:r>
            <a:r>
              <a:rPr lang="zh-TW" altLang="en-US" sz="1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專</a:t>
            </a:r>
            <a:r>
              <a:rPr lang="zh-TW" altLang="en-US" sz="13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校院甄選入學</a:t>
            </a:r>
            <a:endParaRPr lang="en-US" altLang="zh-Hant" sz="13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3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109.2 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調查就學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意願</a:t>
            </a:r>
            <a:endParaRPr lang="en-US" altLang="zh-TW" sz="13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3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109.3-7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學校提供對應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科系名額</a:t>
            </a:r>
            <a:endParaRPr lang="en-US" altLang="zh-TW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Hant" sz="13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109.1</a:t>
            </a:r>
            <a:r>
              <a:rPr lang="en-US" altLang="zh-TW" sz="13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2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 </a:t>
            </a:r>
            <a:r>
              <a:rPr lang="zh-Hant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招生</a:t>
            </a:r>
            <a:r>
              <a:rPr lang="zh-Hant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名額</a:t>
            </a:r>
            <a:r>
              <a:rPr lang="zh-Hant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核定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簡章公告</a:t>
            </a:r>
            <a:endParaRPr lang="en-US" altLang="zh-Hant" sz="13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Hant" sz="13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110.</a:t>
            </a:r>
            <a:r>
              <a:rPr lang="en-US" altLang="zh-TW" sz="13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4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</a:t>
            </a:r>
            <a:r>
              <a:rPr lang="zh-Hant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報名</a:t>
            </a:r>
            <a:endParaRPr lang="en-US" altLang="zh-Hant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3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110.7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放榜</a:t>
            </a:r>
            <a:endParaRPr lang="en-US" altLang="zh-Hant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88900" indent="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US" altLang="zh-Hant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0" indent="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zh-TW" altLang="en-US" sz="13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一般大學個人申請</a:t>
            </a:r>
            <a:endParaRPr lang="en-US" altLang="zh-Hant" sz="13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3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109.2 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調查就學意願與學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系</a:t>
            </a:r>
            <a:endParaRPr lang="en-US" altLang="zh-TW" sz="13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3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109.3-7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學校提供對應科系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名額</a:t>
            </a:r>
            <a:endParaRPr lang="en-US" altLang="zh-TW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Hant" sz="13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10</a:t>
            </a:r>
            <a:r>
              <a:rPr lang="en-US" altLang="zh-Hant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9</a:t>
            </a:r>
            <a:r>
              <a:rPr lang="en-US" altLang="zh-Hant" sz="13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.</a:t>
            </a:r>
            <a:r>
              <a:rPr lang="en-US" altLang="zh-TW" sz="13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</a:t>
            </a:r>
            <a:r>
              <a:rPr lang="zh-Hant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招生名額</a:t>
            </a:r>
            <a:r>
              <a:rPr lang="zh-Hant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核定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簡章公告</a:t>
            </a:r>
            <a:endParaRPr lang="zh-Hant" altLang="en-US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Hant" sz="13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110</a:t>
            </a:r>
            <a:r>
              <a:rPr lang="en-US" altLang="zh-TW" sz="13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.3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</a:t>
            </a:r>
            <a:r>
              <a:rPr lang="zh-Hant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報名</a:t>
            </a:r>
            <a:endParaRPr lang="en-US" altLang="zh-Hant" sz="13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3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110.5</a:t>
            </a:r>
            <a:r>
              <a:rPr lang="zh-TW" altLang="en-US" sz="13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放榜</a:t>
            </a:r>
            <a:endParaRPr lang="en-US" altLang="zh-Hant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6281003" y="5290597"/>
            <a:ext cx="2340000" cy="9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TW" altLang="en-US" sz="1400" kern="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以</a:t>
            </a:r>
            <a:r>
              <a:rPr lang="en-US" altLang="zh-TW" sz="1400" kern="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107</a:t>
            </a:r>
            <a:r>
              <a:rPr lang="zh-TW" altLang="en-US" sz="1400" kern="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學年度參加職場體驗、學習及國際體驗滿</a:t>
            </a:r>
            <a:r>
              <a:rPr lang="en-US" altLang="zh-TW" sz="1400" kern="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2</a:t>
            </a:r>
            <a:r>
              <a:rPr lang="zh-TW" altLang="en-US" sz="1400" kern="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年為例</a:t>
            </a:r>
            <a:endParaRPr lang="en-US" altLang="zh-TW" sz="1400" kern="0" dirty="0" smtClean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</p:txBody>
      </p:sp>
      <p:sp>
        <p:nvSpPr>
          <p:cNvPr id="48" name="標題 1"/>
          <p:cNvSpPr txBox="1">
            <a:spLocks/>
          </p:cNvSpPr>
          <p:nvPr/>
        </p:nvSpPr>
        <p:spPr>
          <a:xfrm>
            <a:off x="0" y="564068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5. </a:t>
            </a:r>
            <a:r>
              <a:rPr lang="zh-TW" altLang="en-US" sz="3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就學配套</a:t>
            </a:r>
            <a:r>
              <a:rPr lang="en-US" altLang="zh-TW" sz="3000" b="1" dirty="0" smtClean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3000" b="1" dirty="0" smtClean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辦理時程</a:t>
            </a:r>
            <a:endParaRPr lang="zh-TW" altLang="en-US" sz="3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5975288" y="1176930"/>
            <a:ext cx="295143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zh-TW" altLang="en-US" b="1" kern="0" dirty="0" smtClean="0">
                <a:solidFill>
                  <a:srgbClr val="0619C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華康儷黑 Std W3"/>
              </a:rPr>
              <a:t>★ </a:t>
            </a:r>
            <a:r>
              <a:rPr lang="zh-TW" altLang="en-US" b="1" kern="0" dirty="0" smtClean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至少</a:t>
            </a:r>
            <a:r>
              <a:rPr lang="zh-TW" altLang="en-US" b="1" kern="0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完成</a:t>
            </a:r>
            <a:r>
              <a:rPr lang="en-US" altLang="zh-TW" b="1" kern="0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2</a:t>
            </a:r>
            <a:r>
              <a:rPr lang="zh-TW" altLang="en-US" b="1" kern="0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年的體驗學習</a:t>
            </a:r>
          </a:p>
        </p:txBody>
      </p:sp>
      <p:sp>
        <p:nvSpPr>
          <p:cNvPr id="2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761426" y="6356350"/>
            <a:ext cx="2133600" cy="365125"/>
          </a:xfrm>
        </p:spPr>
        <p:txBody>
          <a:bodyPr/>
          <a:lstStyle/>
          <a:p>
            <a:r>
              <a:rPr lang="en-US" altLang="zh-TW" b="1" dirty="0" smtClean="0">
                <a:solidFill>
                  <a:schemeClr val="tx1"/>
                </a:solidFill>
              </a:rPr>
              <a:t>15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0" y="562490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6. </a:t>
            </a:r>
            <a:r>
              <a:rPr lang="zh-TW" altLang="en-US" sz="3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儲蓄帳戶</a:t>
            </a:r>
            <a:r>
              <a:rPr lang="en-US" altLang="zh-TW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準備金及就業津貼</a:t>
            </a:r>
          </a:p>
        </p:txBody>
      </p:sp>
      <p:grpSp>
        <p:nvGrpSpPr>
          <p:cNvPr id="65" name="群組 64"/>
          <p:cNvGrpSpPr/>
          <p:nvPr/>
        </p:nvGrpSpPr>
        <p:grpSpPr>
          <a:xfrm>
            <a:off x="589693" y="1632507"/>
            <a:ext cx="2552052" cy="3059999"/>
            <a:chOff x="740617" y="1630150"/>
            <a:chExt cx="2552052" cy="2794548"/>
          </a:xfrm>
        </p:grpSpPr>
        <p:sp>
          <p:nvSpPr>
            <p:cNvPr id="9" name="圓角矩形 8"/>
            <p:cNvSpPr/>
            <p:nvPr/>
          </p:nvSpPr>
          <p:spPr>
            <a:xfrm>
              <a:off x="740617" y="1630150"/>
              <a:ext cx="2552052" cy="279454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04206" y="1671491"/>
              <a:ext cx="2262416" cy="5260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40000"/>
                </a:lnSpc>
              </a:pP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青年儲蓄帳戶</a:t>
              </a:r>
              <a:endPara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</p:txBody>
        </p:sp>
        <p:sp>
          <p:nvSpPr>
            <p:cNvPr id="14" name="圓角化同側角落矩形 13"/>
            <p:cNvSpPr/>
            <p:nvPr/>
          </p:nvSpPr>
          <p:spPr>
            <a:xfrm flipV="1">
              <a:off x="852126" y="2221410"/>
              <a:ext cx="2340299" cy="205993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內容版面配置區 8"/>
            <p:cNvSpPr txBox="1">
              <a:spLocks/>
            </p:cNvSpPr>
            <p:nvPr/>
          </p:nvSpPr>
          <p:spPr>
            <a:xfrm>
              <a:off x="937028" y="2343018"/>
              <a:ext cx="2160000" cy="1738830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914400">
                <a:lnSpc>
                  <a:spcPct val="15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參與「青年就業領航計畫」將設青年儲蓄帳戶</a:t>
              </a:r>
              <a:r>
                <a:rPr lang="zh-TW" altLang="en-US" sz="1800" b="1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（</a:t>
              </a:r>
              <a:r>
                <a:rPr lang="en-US" altLang="zh-TW" sz="1800" b="1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2</a:t>
              </a:r>
              <a:r>
                <a:rPr lang="zh-TW" altLang="en-US" sz="1800" b="1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年計畫領</a:t>
              </a:r>
              <a:r>
                <a:rPr lang="en-US" altLang="zh-TW" sz="1800" b="1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24</a:t>
              </a:r>
              <a:r>
                <a:rPr lang="zh-TW" altLang="en-US" sz="1800" b="1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萬元、</a:t>
              </a:r>
              <a:r>
                <a:rPr lang="en-US" altLang="zh-TW" sz="1800" b="1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3</a:t>
              </a:r>
              <a:r>
                <a:rPr lang="zh-TW" altLang="en-US" sz="1800" b="1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年計畫領</a:t>
              </a:r>
              <a:r>
                <a:rPr lang="en-US" altLang="zh-TW" sz="1800" b="1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36</a:t>
              </a:r>
              <a:r>
                <a:rPr lang="zh-TW" altLang="en-US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萬元）</a:t>
              </a:r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3853833" y="1605346"/>
            <a:ext cx="4695363" cy="5080028"/>
            <a:chOff x="3623013" y="1605346"/>
            <a:chExt cx="4780370" cy="5080028"/>
          </a:xfrm>
        </p:grpSpPr>
        <p:grpSp>
          <p:nvGrpSpPr>
            <p:cNvPr id="54" name="群組 53"/>
            <p:cNvGrpSpPr/>
            <p:nvPr/>
          </p:nvGrpSpPr>
          <p:grpSpPr>
            <a:xfrm>
              <a:off x="3623013" y="1605346"/>
              <a:ext cx="4764729" cy="2232000"/>
              <a:chOff x="3580870" y="1605346"/>
              <a:chExt cx="4764729" cy="2232000"/>
            </a:xfrm>
          </p:grpSpPr>
          <p:sp>
            <p:nvSpPr>
              <p:cNvPr id="38" name="圓角矩形 37"/>
              <p:cNvSpPr/>
              <p:nvPr/>
            </p:nvSpPr>
            <p:spPr>
              <a:xfrm>
                <a:off x="3580870" y="1605346"/>
                <a:ext cx="4764729" cy="2232000"/>
              </a:xfrm>
              <a:prstGeom prst="roundRect">
                <a:avLst/>
              </a:prstGeom>
              <a:solidFill>
                <a:srgbClr val="139B9B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圓角化同側角落矩形 31"/>
              <p:cNvSpPr/>
              <p:nvPr/>
            </p:nvSpPr>
            <p:spPr>
              <a:xfrm flipV="1">
                <a:off x="3685228" y="2258067"/>
                <a:ext cx="4571655" cy="144000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3735572" y="1682870"/>
                <a:ext cx="4470967" cy="57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就學、就業及創業準備金</a:t>
                </a:r>
              </a:p>
            </p:txBody>
          </p:sp>
          <p:sp>
            <p:nvSpPr>
              <p:cNvPr id="44" name="內容版面配置區 8"/>
              <p:cNvSpPr txBox="1">
                <a:spLocks/>
              </p:cNvSpPr>
              <p:nvPr/>
            </p:nvSpPr>
            <p:spPr>
              <a:xfrm>
                <a:off x="3771189" y="2258942"/>
                <a:ext cx="4398211" cy="1428640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教育部每月補助</a:t>
                </a: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就學、就業及創業</a:t>
                </a:r>
                <a:r>
                  <a:rPr lang="zh-TW" altLang="en-US" sz="1800" b="1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準備金</a:t>
                </a:r>
                <a:r>
                  <a:rPr lang="en-US" altLang="zh-TW" sz="1800" b="1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5,000</a:t>
                </a: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元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，至多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3</a:t>
                </a:r>
                <a:r>
                  <a:rPr lang="zh-TW" altLang="en-US" sz="18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年累存</a:t>
                </a:r>
                <a:r>
                  <a:rPr lang="en-US" altLang="zh-TW" sz="18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18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萬元（於</a:t>
                </a:r>
                <a:r>
                  <a:rPr lang="zh-TW" altLang="en-US" sz="18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受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僱</a:t>
                </a:r>
                <a:r>
                  <a:rPr lang="zh-TW" altLang="en-US" sz="18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後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，每二星期填報體驗學習雙週誌）</a:t>
                </a:r>
              </a:p>
            </p:txBody>
          </p:sp>
        </p:grpSp>
        <p:grpSp>
          <p:nvGrpSpPr>
            <p:cNvPr id="52" name="群組 51"/>
            <p:cNvGrpSpPr/>
            <p:nvPr/>
          </p:nvGrpSpPr>
          <p:grpSpPr>
            <a:xfrm>
              <a:off x="3623013" y="4453374"/>
              <a:ext cx="4780370" cy="2232000"/>
              <a:chOff x="2339752" y="4467813"/>
              <a:chExt cx="4780370" cy="2232000"/>
            </a:xfrm>
          </p:grpSpPr>
          <p:sp>
            <p:nvSpPr>
              <p:cNvPr id="48" name="圓角矩形 47"/>
              <p:cNvSpPr/>
              <p:nvPr/>
            </p:nvSpPr>
            <p:spPr>
              <a:xfrm>
                <a:off x="2339752" y="4467813"/>
                <a:ext cx="4780370" cy="2232000"/>
              </a:xfrm>
              <a:prstGeom prst="roundRect">
                <a:avLst/>
              </a:prstGeom>
              <a:solidFill>
                <a:srgbClr val="8239A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9" name="圓角化同側角落矩形 48"/>
              <p:cNvSpPr/>
              <p:nvPr/>
            </p:nvSpPr>
            <p:spPr>
              <a:xfrm flipV="1">
                <a:off x="2444110" y="5136856"/>
                <a:ext cx="4571655" cy="144000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2494454" y="4564941"/>
                <a:ext cx="4470967" cy="57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TW" altLang="en-US" sz="2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穩定</a:t>
                </a: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就業津貼</a:t>
                </a:r>
              </a:p>
            </p:txBody>
          </p:sp>
          <p:sp>
            <p:nvSpPr>
              <p:cNvPr id="51" name="內容版面配置區 8"/>
              <p:cNvSpPr txBox="1">
                <a:spLocks/>
              </p:cNvSpPr>
              <p:nvPr/>
            </p:nvSpPr>
            <p:spPr>
              <a:xfrm>
                <a:off x="2530071" y="5145390"/>
                <a:ext cx="4398211" cy="14406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8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勞動部每月補助</a:t>
                </a: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穩定就業</a:t>
                </a:r>
                <a:r>
                  <a:rPr lang="zh-TW" altLang="en-US" sz="1800" b="1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津貼</a:t>
                </a:r>
                <a:r>
                  <a:rPr lang="en-US" altLang="zh-TW" sz="1800" b="1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5,000</a:t>
                </a:r>
                <a:r>
                  <a:rPr lang="zh-TW" altLang="en-US" sz="1800" b="1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元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，至多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3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</a:t>
                </a:r>
                <a:r>
                  <a:rPr lang="zh-TW" altLang="en-US" sz="18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領取</a:t>
                </a:r>
                <a:r>
                  <a:rPr lang="en-US" altLang="zh-TW" sz="18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18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萬元（自就業保險日起，每滿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30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日為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個月發給）</a:t>
                </a:r>
              </a:p>
            </p:txBody>
          </p:sp>
        </p:grp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" y="4432040"/>
            <a:ext cx="2072822" cy="242595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117069" y="2135853"/>
            <a:ext cx="381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dirty="0" smtClean="0">
                <a:solidFill>
                  <a:schemeClr val="accent2">
                    <a:lumMod val="75000"/>
                  </a:schemeClr>
                </a:solidFill>
              </a:rPr>
              <a:t>=</a:t>
            </a:r>
            <a:endParaRPr lang="zh-TW" altLang="en-US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852367" y="3304869"/>
            <a:ext cx="381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endParaRPr lang="zh-TW" altLang="en-US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761429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16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24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9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0" y="562490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6. </a:t>
            </a:r>
            <a:r>
              <a:rPr lang="zh-TW" altLang="en-US" sz="3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儲蓄帳戶</a:t>
            </a:r>
            <a:r>
              <a:rPr lang="en-US" altLang="zh-TW" sz="3000" b="1" dirty="0" smtClean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設總戶及分戶</a:t>
            </a:r>
          </a:p>
        </p:txBody>
      </p:sp>
      <p:grpSp>
        <p:nvGrpSpPr>
          <p:cNvPr id="30" name="群組 29"/>
          <p:cNvGrpSpPr/>
          <p:nvPr/>
        </p:nvGrpSpPr>
        <p:grpSpPr>
          <a:xfrm>
            <a:off x="603488" y="1728889"/>
            <a:ext cx="3600000" cy="2181649"/>
            <a:chOff x="740617" y="1575892"/>
            <a:chExt cx="3029130" cy="2968195"/>
          </a:xfrm>
        </p:grpSpPr>
        <p:sp>
          <p:nvSpPr>
            <p:cNvPr id="9" name="圓角矩形 8"/>
            <p:cNvSpPr/>
            <p:nvPr/>
          </p:nvSpPr>
          <p:spPr>
            <a:xfrm>
              <a:off x="740617" y="1605346"/>
              <a:ext cx="3029130" cy="293874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圓角化同側角落矩形 10"/>
            <p:cNvSpPr/>
            <p:nvPr/>
          </p:nvSpPr>
          <p:spPr>
            <a:xfrm flipV="1">
              <a:off x="839867" y="2337224"/>
              <a:ext cx="2830630" cy="212106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內容版面配置區 8"/>
            <p:cNvSpPr txBox="1">
              <a:spLocks/>
            </p:cNvSpPr>
            <p:nvPr/>
          </p:nvSpPr>
          <p:spPr>
            <a:xfrm>
              <a:off x="990689" y="2337226"/>
              <a:ext cx="2528986" cy="1877885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 fontScale="40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教育部、勞動部分設總戶，其下各設青年分戶，以利查詢二</a:t>
              </a:r>
              <a:r>
                <a:rPr lang="zh-TW" altLang="en-US" sz="5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機關實際</a:t>
              </a: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撥付情形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863672" y="1575892"/>
              <a:ext cx="1690028" cy="7493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ct val="140000"/>
                </a:lnSpc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設戶方式</a:t>
              </a: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4936180" y="1735283"/>
            <a:ext cx="3600000" cy="2181649"/>
            <a:chOff x="740617" y="1575892"/>
            <a:chExt cx="3029130" cy="2968195"/>
          </a:xfrm>
        </p:grpSpPr>
        <p:sp>
          <p:nvSpPr>
            <p:cNvPr id="32" name="圓角矩形 31"/>
            <p:cNvSpPr/>
            <p:nvPr/>
          </p:nvSpPr>
          <p:spPr>
            <a:xfrm>
              <a:off x="740617" y="1605346"/>
              <a:ext cx="3029130" cy="2938741"/>
            </a:xfrm>
            <a:prstGeom prst="roundRect">
              <a:avLst/>
            </a:prstGeom>
            <a:solidFill>
              <a:srgbClr val="139B9B"/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圓角化同側角落矩形 32"/>
            <p:cNvSpPr/>
            <p:nvPr/>
          </p:nvSpPr>
          <p:spPr>
            <a:xfrm flipV="1">
              <a:off x="839867" y="2337224"/>
              <a:ext cx="2830630" cy="201981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內容版面配置區 8"/>
            <p:cNvSpPr txBox="1">
              <a:spLocks/>
            </p:cNvSpPr>
            <p:nvPr/>
          </p:nvSpPr>
          <p:spPr>
            <a:xfrm>
              <a:off x="990689" y="2337226"/>
              <a:ext cx="2528986" cy="1457583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 fontScale="40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5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教育部方案填報系統，提供</a:t>
              </a: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青年</a:t>
              </a:r>
              <a:r>
                <a:rPr lang="zh-TW" altLang="en-US" sz="5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查詢儲蓄</a:t>
              </a: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金</a:t>
              </a:r>
              <a:r>
                <a:rPr lang="zh-TW" altLang="en-US" sz="5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情形</a:t>
              </a:r>
              <a:endParaRPr lang="zh-TW" altLang="en-US" sz="5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63672" y="1575892"/>
              <a:ext cx="1690028" cy="7493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ct val="140000"/>
                </a:lnSpc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網路平臺</a:t>
              </a:r>
            </a:p>
          </p:txBody>
        </p:sp>
      </p:grpSp>
      <p:pic>
        <p:nvPicPr>
          <p:cNvPr id="40" name="圖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036" y="1356944"/>
            <a:ext cx="900000" cy="90000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67" y="1355823"/>
            <a:ext cx="900000" cy="90000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1424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17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18" name="圖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群組 24"/>
          <p:cNvGrpSpPr/>
          <p:nvPr/>
        </p:nvGrpSpPr>
        <p:grpSpPr>
          <a:xfrm>
            <a:off x="579423" y="4149460"/>
            <a:ext cx="7967048" cy="2340000"/>
            <a:chOff x="1248833" y="4448317"/>
            <a:chExt cx="7133167" cy="1972237"/>
          </a:xfrm>
        </p:grpSpPr>
        <p:sp>
          <p:nvSpPr>
            <p:cNvPr id="26" name="圓角矩形 25"/>
            <p:cNvSpPr/>
            <p:nvPr/>
          </p:nvSpPr>
          <p:spPr>
            <a:xfrm>
              <a:off x="1248833" y="4448317"/>
              <a:ext cx="7133167" cy="1972237"/>
            </a:xfrm>
            <a:prstGeom prst="roundRect">
              <a:avLst/>
            </a:prstGeom>
            <a:solidFill>
              <a:srgbClr val="8239A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圓角化同側角落矩形 26"/>
            <p:cNvSpPr/>
            <p:nvPr/>
          </p:nvSpPr>
          <p:spPr>
            <a:xfrm flipV="1">
              <a:off x="1364059" y="4966349"/>
              <a:ext cx="6924313" cy="136539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590732" y="4490855"/>
              <a:ext cx="4470967" cy="4175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儲蓄戶撥款方式</a:t>
              </a:r>
            </a:p>
          </p:txBody>
        </p:sp>
        <p:sp>
          <p:nvSpPr>
            <p:cNvPr id="29" name="內容版面配置區 8"/>
            <p:cNvSpPr txBox="1">
              <a:spLocks/>
            </p:cNvSpPr>
            <p:nvPr/>
          </p:nvSpPr>
          <p:spPr>
            <a:xfrm>
              <a:off x="1555965" y="4966348"/>
              <a:ext cx="6540500" cy="1342017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 fontScale="40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為利申請、稽核作業，每</a:t>
              </a:r>
              <a:r>
                <a:rPr lang="en-US" altLang="zh-TW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3</a:t>
              </a: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個月轉帳撥入</a:t>
              </a:r>
              <a:r>
                <a:rPr lang="en-US" altLang="zh-TW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1</a:t>
              </a: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次，每年於</a:t>
              </a:r>
              <a:r>
                <a:rPr lang="en-US" altLang="zh-TW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1</a:t>
              </a: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、</a:t>
              </a:r>
              <a:r>
                <a:rPr lang="en-US" altLang="zh-TW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4</a:t>
              </a: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、</a:t>
              </a:r>
              <a:r>
                <a:rPr lang="en-US" altLang="zh-TW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7</a:t>
              </a: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、</a:t>
              </a:r>
              <a:r>
                <a:rPr lang="en-US" altLang="zh-TW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10</a:t>
              </a: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月將分戶轉帳名單，會同勞動部，以電子方式一次彙交臺灣銀行辦理撥款手續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0" y="562490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7. </a:t>
            </a:r>
            <a:r>
              <a:rPr lang="zh-TW" altLang="en-US" sz="3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優質職缺</a:t>
            </a:r>
            <a:r>
              <a:rPr lang="en-US" altLang="zh-TW" sz="3000" b="1" dirty="0" smtClean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界定盤點</a:t>
            </a:r>
          </a:p>
        </p:txBody>
      </p:sp>
      <p:grpSp>
        <p:nvGrpSpPr>
          <p:cNvPr id="19" name="群組 18"/>
          <p:cNvGrpSpPr/>
          <p:nvPr/>
        </p:nvGrpSpPr>
        <p:grpSpPr>
          <a:xfrm>
            <a:off x="790112" y="4138804"/>
            <a:ext cx="7560001" cy="2340001"/>
            <a:chOff x="1232086" y="2135365"/>
            <a:chExt cx="7129609" cy="2462299"/>
          </a:xfrm>
        </p:grpSpPr>
        <p:sp>
          <p:nvSpPr>
            <p:cNvPr id="20" name="圓角矩形 19"/>
            <p:cNvSpPr/>
            <p:nvPr/>
          </p:nvSpPr>
          <p:spPr>
            <a:xfrm>
              <a:off x="1232086" y="2135365"/>
              <a:ext cx="7129609" cy="2462299"/>
            </a:xfrm>
            <a:prstGeom prst="roundRect">
              <a:avLst/>
            </a:prstGeom>
            <a:solidFill>
              <a:srgbClr val="8239A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圓角化同側角落矩形 20"/>
            <p:cNvSpPr/>
            <p:nvPr/>
          </p:nvSpPr>
          <p:spPr>
            <a:xfrm flipV="1">
              <a:off x="1338940" y="2801430"/>
              <a:ext cx="6947816" cy="1704668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563188" y="2214490"/>
              <a:ext cx="4470967" cy="4924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優質職缺盤點</a:t>
              </a:r>
            </a:p>
          </p:txBody>
        </p:sp>
        <p:sp>
          <p:nvSpPr>
            <p:cNvPr id="23" name="內容版面配置區 8"/>
            <p:cNvSpPr txBox="1">
              <a:spLocks/>
            </p:cNvSpPr>
            <p:nvPr/>
          </p:nvSpPr>
          <p:spPr>
            <a:xfrm>
              <a:off x="1582993" y="2801429"/>
              <a:ext cx="6431354" cy="1704668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 fontScale="40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由勞動部彙整各目的事業主管機關</a:t>
              </a:r>
              <a:r>
                <a:rPr lang="zh-TW" altLang="en-US" sz="5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（內政部、經濟部、交通部、農委會、</a:t>
              </a: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衛福</a:t>
              </a:r>
              <a:r>
                <a:rPr lang="zh-TW" altLang="en-US" sz="5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部、環保署、文化部、科技部、金管會、原民會、客委會等</a:t>
              </a: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相關部會</a:t>
              </a:r>
              <a:r>
                <a:rPr lang="zh-TW" altLang="en-US" sz="5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）所審查通過之優質</a:t>
              </a: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職缺 </a:t>
              </a: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807868" y="1587577"/>
            <a:ext cx="7560000" cy="2339997"/>
            <a:chOff x="1248833" y="4448317"/>
            <a:chExt cx="7133167" cy="1972237"/>
          </a:xfrm>
        </p:grpSpPr>
        <p:sp>
          <p:nvSpPr>
            <p:cNvPr id="25" name="圓角矩形 24"/>
            <p:cNvSpPr/>
            <p:nvPr/>
          </p:nvSpPr>
          <p:spPr>
            <a:xfrm>
              <a:off x="1248833" y="4448317"/>
              <a:ext cx="7133167" cy="1972237"/>
            </a:xfrm>
            <a:prstGeom prst="roundRect">
              <a:avLst/>
            </a:prstGeom>
            <a:solidFill>
              <a:srgbClr val="139B9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圓角化同側角落矩形 25"/>
            <p:cNvSpPr/>
            <p:nvPr/>
          </p:nvSpPr>
          <p:spPr>
            <a:xfrm flipV="1">
              <a:off x="1364059" y="4956056"/>
              <a:ext cx="6924313" cy="136539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557241" y="4502294"/>
              <a:ext cx="4470967" cy="3944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優質職缺界定</a:t>
              </a:r>
            </a:p>
          </p:txBody>
        </p:sp>
        <p:sp>
          <p:nvSpPr>
            <p:cNvPr id="28" name="內容版面配置區 8"/>
            <p:cNvSpPr txBox="1">
              <a:spLocks/>
            </p:cNvSpPr>
            <p:nvPr/>
          </p:nvSpPr>
          <p:spPr>
            <a:xfrm>
              <a:off x="1469877" y="4957800"/>
              <a:ext cx="6676008" cy="1365396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914400">
                <a:lnSpc>
                  <a:spcPct val="14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符合具發展性、技術性、安全性、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優於最低工資水準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、優良的勞動條件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（含須具備勞健保） ；其中安全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性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與優良的勞動條件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為必要條件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1426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18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15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0" y="562489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7. </a:t>
            </a:r>
            <a:r>
              <a:rPr lang="zh-TW" altLang="en-US" sz="3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優質職缺</a:t>
            </a:r>
            <a:r>
              <a:rPr lang="en-US" altLang="zh-TW" sz="3000" b="1" dirty="0" smtClean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產業類別</a:t>
            </a:r>
          </a:p>
        </p:txBody>
      </p:sp>
      <p:grpSp>
        <p:nvGrpSpPr>
          <p:cNvPr id="32" name="群組 31"/>
          <p:cNvGrpSpPr/>
          <p:nvPr/>
        </p:nvGrpSpPr>
        <p:grpSpPr>
          <a:xfrm>
            <a:off x="526258" y="1752479"/>
            <a:ext cx="8091485" cy="4078035"/>
            <a:chOff x="687290" y="1752479"/>
            <a:chExt cx="8091485" cy="4078035"/>
          </a:xfrm>
        </p:grpSpPr>
        <p:grpSp>
          <p:nvGrpSpPr>
            <p:cNvPr id="19" name="群組 18"/>
            <p:cNvGrpSpPr/>
            <p:nvPr/>
          </p:nvGrpSpPr>
          <p:grpSpPr>
            <a:xfrm>
              <a:off x="687290" y="1752479"/>
              <a:ext cx="3869769" cy="4078035"/>
              <a:chOff x="898851" y="1823729"/>
              <a:chExt cx="4016795" cy="4078035"/>
            </a:xfrm>
          </p:grpSpPr>
          <p:sp>
            <p:nvSpPr>
              <p:cNvPr id="15" name="圓角矩形 14"/>
              <p:cNvSpPr/>
              <p:nvPr/>
            </p:nvSpPr>
            <p:spPr>
              <a:xfrm>
                <a:off x="898851" y="1823729"/>
                <a:ext cx="4016795" cy="4078035"/>
              </a:xfrm>
              <a:prstGeom prst="roundRect">
                <a:avLst/>
              </a:prstGeom>
              <a:solidFill>
                <a:srgbClr val="139B9B"/>
              </a:solidFill>
              <a:ln w="635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" name="圓角化同側角落矩形 15"/>
              <p:cNvSpPr/>
              <p:nvPr/>
            </p:nvSpPr>
            <p:spPr>
              <a:xfrm flipV="1">
                <a:off x="1011248" y="2555600"/>
                <a:ext cx="3792001" cy="325651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內容版面配置區 8"/>
              <p:cNvSpPr txBox="1">
                <a:spLocks/>
              </p:cNvSpPr>
              <p:nvPr/>
            </p:nvSpPr>
            <p:spPr>
              <a:xfrm>
                <a:off x="1211809" y="2480904"/>
                <a:ext cx="3419956" cy="3241568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 fontScale="40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傳統技藝、農業、文創、工業、</a:t>
                </a:r>
                <a:r>
                  <a:rPr lang="zh-TW" altLang="en-US" sz="5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商業</a:t>
                </a:r>
              </a:p>
              <a:p>
                <a:pPr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5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「</a:t>
                </a: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五加二」產業創新（</a:t>
                </a:r>
                <a:r>
                  <a:rPr lang="zh-TW" altLang="en-US" sz="5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亞洲</a:t>
                </a:r>
                <a:r>
                  <a:rPr lang="en-US" altLang="zh-TW" sz="5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•</a:t>
                </a:r>
                <a:r>
                  <a:rPr lang="zh-TW" altLang="en-US" sz="5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矽谷</a:t>
                </a: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、智慧機械、綠能科技、生技醫藥、國防航太、新農業及循環經濟）等產業 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077314" y="1864260"/>
                <a:ext cx="3659868" cy="5507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4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產業類別</a:t>
                </a:r>
              </a:p>
            </p:txBody>
          </p:sp>
        </p:grpSp>
        <p:grpSp>
          <p:nvGrpSpPr>
            <p:cNvPr id="31" name="群組 30"/>
            <p:cNvGrpSpPr/>
            <p:nvPr/>
          </p:nvGrpSpPr>
          <p:grpSpPr>
            <a:xfrm>
              <a:off x="4909006" y="1752479"/>
              <a:ext cx="3869769" cy="4078035"/>
              <a:chOff x="5148064" y="1700808"/>
              <a:chExt cx="3869769" cy="4078035"/>
            </a:xfrm>
          </p:grpSpPr>
          <p:sp>
            <p:nvSpPr>
              <p:cNvPr id="27" name="圓角矩形 26"/>
              <p:cNvSpPr/>
              <p:nvPr/>
            </p:nvSpPr>
            <p:spPr>
              <a:xfrm>
                <a:off x="5148064" y="1700808"/>
                <a:ext cx="3869769" cy="4078035"/>
              </a:xfrm>
              <a:prstGeom prst="roundRect">
                <a:avLst/>
              </a:prstGeom>
              <a:solidFill>
                <a:srgbClr val="8239AD"/>
              </a:solidFill>
              <a:ln w="635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圓角化同側角落矩形 27"/>
              <p:cNvSpPr/>
              <p:nvPr/>
            </p:nvSpPr>
            <p:spPr>
              <a:xfrm flipV="1">
                <a:off x="5256347" y="2432679"/>
                <a:ext cx="3653203" cy="325651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" name="內容版面配置區 8"/>
              <p:cNvSpPr txBox="1">
                <a:spLocks/>
              </p:cNvSpPr>
              <p:nvPr/>
            </p:nvSpPr>
            <p:spPr>
              <a:xfrm>
                <a:off x="5549496" y="2357984"/>
                <a:ext cx="3086504" cy="28564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 fontScale="40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具技術性及發展性</a:t>
                </a:r>
              </a:p>
              <a:p>
                <a:pPr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國家產業政策發展需要</a:t>
                </a:r>
              </a:p>
              <a:p>
                <a:pPr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5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文化技藝傳承或區域</a:t>
                </a:r>
              </a:p>
              <a:p>
                <a:pPr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5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產業聚群</a:t>
                </a: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特色</a:t>
                </a:r>
              </a:p>
              <a:p>
                <a:pPr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符合北、中、南、</a:t>
                </a:r>
                <a:r>
                  <a:rPr lang="zh-TW" altLang="en-US" sz="5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東</a:t>
                </a:r>
                <a:r>
                  <a:rPr lang="en-US" altLang="zh-TW" sz="5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</a:t>
                </a:r>
                <a:r>
                  <a:rPr lang="zh-TW" altLang="en-US" sz="5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區域發展</a:t>
                </a: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衡平性</a:t>
                </a: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5319995" y="1741339"/>
                <a:ext cx="3525907" cy="5507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4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產業特性</a:t>
                </a:r>
              </a:p>
            </p:txBody>
          </p:sp>
        </p:grp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1425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19</a:t>
            </a:fld>
            <a:endParaRPr lang="zh-TW" altLang="en-US" b="1">
              <a:solidFill>
                <a:schemeClr val="tx1"/>
              </a:solidFill>
            </a:endParaRPr>
          </a:p>
        </p:txBody>
      </p:sp>
      <p:pic>
        <p:nvPicPr>
          <p:cNvPr id="20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0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7"/>
            <a:ext cx="9144000" cy="685251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96645" y="836712"/>
            <a:ext cx="3485187" cy="720080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1" dirty="0" smtClean="0">
                <a:solidFill>
                  <a:srgbClr val="00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大</a:t>
            </a:r>
            <a:r>
              <a:rPr lang="zh-TW" altLang="en-US" sz="4000" b="1" dirty="0">
                <a:solidFill>
                  <a:srgbClr val="00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綱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185900" y="1868547"/>
            <a:ext cx="4500899" cy="4613732"/>
          </a:xfrm>
        </p:spPr>
        <p:txBody>
          <a:bodyPr anchor="t" anchorCtr="1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TW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一、</a:t>
            </a:r>
            <a:r>
              <a:rPr lang="zh-TW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前言</a:t>
            </a:r>
            <a:endParaRPr lang="zh-TW" sz="36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二、方案目標</a:t>
            </a:r>
            <a:endParaRPr lang="zh-TW" sz="36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三、方案</a:t>
            </a:r>
            <a:r>
              <a:rPr lang="zh-TW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說明</a:t>
            </a:r>
            <a:endParaRPr lang="zh-TW" sz="36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四、實施方式</a:t>
            </a:r>
            <a:endParaRPr lang="en-US" altLang="zh-TW" sz="3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10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投影片編號版面配置區 2"/>
          <p:cNvSpPr txBox="1">
            <a:spLocks/>
          </p:cNvSpPr>
          <p:nvPr/>
        </p:nvSpPr>
        <p:spPr>
          <a:xfrm>
            <a:off x="676142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 smtClean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7852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0" y="562488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8. </a:t>
            </a:r>
            <a:r>
              <a:rPr lang="zh-TW" altLang="en-US" sz="3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職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缺</a:t>
            </a:r>
            <a:r>
              <a:rPr lang="zh-TW" altLang="en-US" sz="3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媒合</a:t>
            </a:r>
            <a:endParaRPr lang="zh-TW" altLang="en-US" sz="3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grpSp>
        <p:nvGrpSpPr>
          <p:cNvPr id="98" name="群組 97"/>
          <p:cNvGrpSpPr/>
          <p:nvPr/>
        </p:nvGrpSpPr>
        <p:grpSpPr>
          <a:xfrm>
            <a:off x="330528" y="2707689"/>
            <a:ext cx="8356272" cy="3018408"/>
            <a:chOff x="1447733" y="1926366"/>
            <a:chExt cx="7260635" cy="3095338"/>
          </a:xfrm>
        </p:grpSpPr>
        <p:grpSp>
          <p:nvGrpSpPr>
            <p:cNvPr id="97" name="群組 96"/>
            <p:cNvGrpSpPr/>
            <p:nvPr/>
          </p:nvGrpSpPr>
          <p:grpSpPr>
            <a:xfrm>
              <a:off x="1448604" y="1926366"/>
              <a:ext cx="5304959" cy="768370"/>
              <a:chOff x="1448604" y="1926366"/>
              <a:chExt cx="5304959" cy="768370"/>
            </a:xfrm>
          </p:grpSpPr>
          <p:sp>
            <p:nvSpPr>
              <p:cNvPr id="71" name="內容版面配置區 8"/>
              <p:cNvSpPr txBox="1">
                <a:spLocks/>
              </p:cNvSpPr>
              <p:nvPr/>
            </p:nvSpPr>
            <p:spPr>
              <a:xfrm>
                <a:off x="3263147" y="2042580"/>
                <a:ext cx="3490416" cy="530114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勞動部於</a:t>
                </a:r>
                <a:r>
                  <a:rPr lang="en-US" altLang="zh-TW" sz="17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108</a:t>
                </a:r>
                <a:r>
                  <a:rPr lang="zh-TW" altLang="en-US" sz="17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</a:t>
                </a:r>
                <a:r>
                  <a:rPr lang="en-US" altLang="zh-TW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8</a:t>
                </a:r>
                <a:r>
                  <a:rPr lang="zh-TW" altLang="en-US" sz="17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月</a:t>
                </a:r>
                <a:r>
                  <a:rPr lang="en-US" altLang="zh-TW" sz="17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31</a:t>
                </a:r>
                <a:r>
                  <a:rPr lang="zh-TW" altLang="en-US" sz="17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日前完成就</a:t>
                </a: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業</a:t>
                </a:r>
                <a:r>
                  <a:rPr lang="zh-TW" altLang="en-US" sz="17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媒合</a:t>
                </a:r>
                <a:endParaRPr lang="zh-TW" altLang="en-US" sz="17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grpSp>
            <p:nvGrpSpPr>
              <p:cNvPr id="77" name="群組 76"/>
              <p:cNvGrpSpPr/>
              <p:nvPr/>
            </p:nvGrpSpPr>
            <p:grpSpPr>
              <a:xfrm>
                <a:off x="1448604" y="1926366"/>
                <a:ext cx="1229238" cy="768370"/>
                <a:chOff x="1463512" y="1926366"/>
                <a:chExt cx="1229238" cy="768370"/>
              </a:xfrm>
            </p:grpSpPr>
            <p:sp>
              <p:nvSpPr>
                <p:cNvPr id="57" name="六邊形 56"/>
                <p:cNvSpPr/>
                <p:nvPr/>
              </p:nvSpPr>
              <p:spPr>
                <a:xfrm>
                  <a:off x="1466385" y="1926366"/>
                  <a:ext cx="1226364" cy="768370"/>
                </a:xfrm>
                <a:prstGeom prst="hexagon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b="1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9" name="矩形 58"/>
                <p:cNvSpPr/>
                <p:nvPr/>
              </p:nvSpPr>
              <p:spPr>
                <a:xfrm>
                  <a:off x="1463512" y="2031995"/>
                  <a:ext cx="1229238" cy="5486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0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媒合</a:t>
                  </a:r>
                  <a:r>
                    <a:rPr lang="zh-TW" altLang="en-US" sz="2000" b="1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時間</a:t>
                  </a:r>
                  <a:endParaRPr lang="zh-TW" altLang="en-US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endParaRPr>
                </a:p>
              </p:txBody>
            </p:sp>
          </p:grpSp>
          <p:cxnSp>
            <p:nvCxnSpPr>
              <p:cNvPr id="75" name="直線箭頭接點 74"/>
              <p:cNvCxnSpPr/>
              <p:nvPr/>
            </p:nvCxnSpPr>
            <p:spPr>
              <a:xfrm>
                <a:off x="2768411" y="2310179"/>
                <a:ext cx="470761" cy="0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群組 95"/>
            <p:cNvGrpSpPr/>
            <p:nvPr/>
          </p:nvGrpSpPr>
          <p:grpSpPr>
            <a:xfrm>
              <a:off x="1447733" y="2918614"/>
              <a:ext cx="7260635" cy="953852"/>
              <a:chOff x="1447733" y="2867400"/>
              <a:chExt cx="7260635" cy="953852"/>
            </a:xfrm>
          </p:grpSpPr>
          <p:sp>
            <p:nvSpPr>
              <p:cNvPr id="78" name="內容版面配置區 8"/>
              <p:cNvSpPr txBox="1">
                <a:spLocks/>
              </p:cNvSpPr>
              <p:nvPr/>
            </p:nvSpPr>
            <p:spPr>
              <a:xfrm>
                <a:off x="3261470" y="2867400"/>
                <a:ext cx="5446898" cy="953852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職缺媒合在地</a:t>
                </a:r>
                <a:r>
                  <a:rPr lang="zh-TW" altLang="en-US" sz="17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化</a:t>
                </a:r>
                <a:endParaRPr lang="en-US" altLang="zh-TW" sz="1700" b="1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7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辦理分區就業</a:t>
                </a: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博覽會</a:t>
                </a:r>
                <a:r>
                  <a:rPr lang="zh-TW" altLang="zh-TW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、</a:t>
                </a:r>
                <a:r>
                  <a:rPr lang="zh-TW" altLang="zh-TW" sz="17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單一</a:t>
                </a:r>
                <a:r>
                  <a:rPr lang="zh-TW" altLang="en-US" sz="17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或聯合</a:t>
                </a:r>
                <a:r>
                  <a:rPr lang="zh-TW" altLang="zh-TW" sz="17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企業</a:t>
                </a:r>
                <a:r>
                  <a:rPr lang="zh-TW" altLang="zh-TW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媒合</a:t>
                </a:r>
                <a:r>
                  <a:rPr lang="zh-TW" altLang="zh-TW" sz="17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、</a:t>
                </a:r>
                <a:r>
                  <a:rPr lang="zh-TW" altLang="en-US" sz="1700" b="1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專人就業媒合服務</a:t>
                </a:r>
                <a:endParaRPr lang="zh-TW" altLang="en-US" sz="17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grpSp>
            <p:nvGrpSpPr>
              <p:cNvPr id="79" name="群組 78"/>
              <p:cNvGrpSpPr/>
              <p:nvPr/>
            </p:nvGrpSpPr>
            <p:grpSpPr>
              <a:xfrm>
                <a:off x="1447733" y="2960654"/>
                <a:ext cx="1254938" cy="768369"/>
                <a:chOff x="1462641" y="1807776"/>
                <a:chExt cx="1254938" cy="768369"/>
              </a:xfrm>
            </p:grpSpPr>
            <p:sp>
              <p:nvSpPr>
                <p:cNvPr id="80" name="六邊形 79"/>
                <p:cNvSpPr/>
                <p:nvPr/>
              </p:nvSpPr>
              <p:spPr>
                <a:xfrm>
                  <a:off x="1466385" y="1807776"/>
                  <a:ext cx="1251194" cy="768369"/>
                </a:xfrm>
                <a:prstGeom prst="hexagon">
                  <a:avLst/>
                </a:prstGeom>
                <a:solidFill>
                  <a:srgbClr val="139B9B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b="1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1" name="矩形 80"/>
                <p:cNvSpPr/>
                <p:nvPr/>
              </p:nvSpPr>
              <p:spPr>
                <a:xfrm>
                  <a:off x="1462641" y="1924126"/>
                  <a:ext cx="1230109" cy="5486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0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媒合方式</a:t>
                  </a:r>
                </a:p>
              </p:txBody>
            </p:sp>
          </p:grpSp>
          <p:cxnSp>
            <p:nvCxnSpPr>
              <p:cNvPr id="82" name="直線箭頭接點 81"/>
              <p:cNvCxnSpPr/>
              <p:nvPr/>
            </p:nvCxnSpPr>
            <p:spPr>
              <a:xfrm>
                <a:off x="2772646" y="3351586"/>
                <a:ext cx="470761" cy="0"/>
              </a:xfrm>
              <a:prstGeom prst="straightConnector1">
                <a:avLst/>
              </a:prstGeom>
              <a:ln>
                <a:solidFill>
                  <a:srgbClr val="139B9B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群組 94"/>
            <p:cNvGrpSpPr/>
            <p:nvPr/>
          </p:nvGrpSpPr>
          <p:grpSpPr>
            <a:xfrm>
              <a:off x="1450595" y="4067853"/>
              <a:ext cx="6223339" cy="953851"/>
              <a:chOff x="1450595" y="4024057"/>
              <a:chExt cx="6223339" cy="953851"/>
            </a:xfrm>
          </p:grpSpPr>
          <p:grpSp>
            <p:nvGrpSpPr>
              <p:cNvPr id="84" name="群組 83"/>
              <p:cNvGrpSpPr/>
              <p:nvPr/>
            </p:nvGrpSpPr>
            <p:grpSpPr>
              <a:xfrm>
                <a:off x="1450595" y="4105190"/>
                <a:ext cx="1252076" cy="768369"/>
                <a:chOff x="1465503" y="1728176"/>
                <a:chExt cx="1252076" cy="768369"/>
              </a:xfrm>
            </p:grpSpPr>
            <p:sp>
              <p:nvSpPr>
                <p:cNvPr id="85" name="六邊形 84"/>
                <p:cNvSpPr/>
                <p:nvPr/>
              </p:nvSpPr>
              <p:spPr>
                <a:xfrm>
                  <a:off x="1466385" y="1728176"/>
                  <a:ext cx="1251194" cy="768369"/>
                </a:xfrm>
                <a:prstGeom prst="hexagon">
                  <a:avLst/>
                </a:prstGeom>
                <a:solidFill>
                  <a:srgbClr val="8239AD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6" name="矩形 85"/>
                <p:cNvSpPr/>
                <p:nvPr/>
              </p:nvSpPr>
              <p:spPr>
                <a:xfrm>
                  <a:off x="1465503" y="1836371"/>
                  <a:ext cx="1227245" cy="5486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0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職場轉銜</a:t>
                  </a:r>
                </a:p>
              </p:txBody>
            </p:sp>
          </p:grpSp>
          <p:cxnSp>
            <p:nvCxnSpPr>
              <p:cNvPr id="87" name="直線箭頭接點 86"/>
              <p:cNvCxnSpPr/>
              <p:nvPr/>
            </p:nvCxnSpPr>
            <p:spPr>
              <a:xfrm>
                <a:off x="2760427" y="4491875"/>
                <a:ext cx="470761" cy="0"/>
              </a:xfrm>
              <a:prstGeom prst="straightConnector1">
                <a:avLst/>
              </a:prstGeom>
              <a:ln>
                <a:solidFill>
                  <a:srgbClr val="8239A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內容版面配置區 8"/>
              <p:cNvSpPr txBox="1">
                <a:spLocks/>
              </p:cNvSpPr>
              <p:nvPr/>
            </p:nvSpPr>
            <p:spPr>
              <a:xfrm>
                <a:off x="3255523" y="4024057"/>
                <a:ext cx="4418411" cy="953851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defPPr>
                  <a:defRPr lang="zh-TW"/>
                </a:defPPr>
                <a:lvl1pPr indent="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Arial"/>
                  <a:buNone/>
                  <a:defRPr sz="5000" ker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defRPr>
                </a:lvl1pPr>
                <a:lvl2pPr marL="742950" indent="-285750" defTabSz="457200">
                  <a:spcBef>
                    <a:spcPct val="20000"/>
                  </a:spcBef>
                  <a:buFont typeface="Arial"/>
                  <a:buChar char="–"/>
                  <a:defRPr sz="2800"/>
                </a:lvl2pPr>
                <a:lvl3pPr marL="1143000" indent="-228600" defTabSz="457200">
                  <a:spcBef>
                    <a:spcPct val="20000"/>
                  </a:spcBef>
                  <a:buFont typeface="Arial"/>
                  <a:buChar char="•"/>
                  <a:defRPr sz="2400"/>
                </a:lvl3pPr>
                <a:lvl4pPr marL="1600200" indent="-228600" defTabSz="457200">
                  <a:spcBef>
                    <a:spcPct val="20000"/>
                  </a:spcBef>
                  <a:buFont typeface="Arial"/>
                  <a:buChar char="–"/>
                  <a:defRPr sz="2000"/>
                </a:lvl4pPr>
                <a:lvl5pPr marL="2057400" indent="-228600" defTabSz="457200">
                  <a:spcBef>
                    <a:spcPct val="20000"/>
                  </a:spcBef>
                  <a:buFont typeface="Arial"/>
                  <a:buChar char="»"/>
                  <a:defRPr sz="2000"/>
                </a:lvl5pPr>
                <a:lvl6pPr marL="2514600" indent="-228600" defTabSz="4572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 defTabSz="4572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 defTabSz="4572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 defTabSz="4572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r>
                  <a:rPr lang="en-US" altLang="zh-TW" sz="1700" b="1" dirty="0" smtClean="0"/>
                  <a:t>1</a:t>
                </a:r>
                <a:r>
                  <a:rPr lang="zh-TW" altLang="zh-TW" sz="1700" b="1" dirty="0"/>
                  <a:t>年限</a:t>
                </a:r>
                <a:r>
                  <a:rPr lang="en-US" altLang="zh-TW" sz="1700" b="1" dirty="0"/>
                  <a:t>1</a:t>
                </a:r>
                <a:r>
                  <a:rPr lang="zh-TW" altLang="zh-TW" sz="1700" b="1" dirty="0" smtClean="0"/>
                  <a:t>次</a:t>
                </a:r>
                <a:r>
                  <a:rPr lang="zh-TW" altLang="en-US" sz="1700" b="1" dirty="0"/>
                  <a:t>（</a:t>
                </a:r>
                <a:r>
                  <a:rPr lang="zh-TW" altLang="zh-TW" sz="1700" b="1" dirty="0"/>
                  <a:t>不可歸責於青年之事由者，不在此限</a:t>
                </a:r>
                <a:r>
                  <a:rPr lang="zh-TW" altLang="en-US" sz="1700" b="1" dirty="0"/>
                  <a:t>）</a:t>
                </a:r>
                <a:endParaRPr lang="zh-TW" altLang="zh-TW" sz="1700" b="1" dirty="0"/>
              </a:p>
              <a:p>
                <a:r>
                  <a:rPr lang="zh-TW" altLang="zh-TW" sz="1700" b="1" dirty="0">
                    <a:solidFill>
                      <a:srgbClr val="FF0000"/>
                    </a:solidFill>
                  </a:rPr>
                  <a:t>每次</a:t>
                </a:r>
                <a:r>
                  <a:rPr lang="zh-TW" altLang="en-US" sz="1700" b="1" dirty="0">
                    <a:solidFill>
                      <a:srgbClr val="FF0000"/>
                    </a:solidFill>
                  </a:rPr>
                  <a:t>職場</a:t>
                </a:r>
                <a:r>
                  <a:rPr lang="zh-TW" altLang="zh-TW" sz="1700" b="1" dirty="0">
                    <a:solidFill>
                      <a:srgbClr val="FF0000"/>
                    </a:solidFill>
                  </a:rPr>
                  <a:t>轉銜時間不能超過</a:t>
                </a:r>
                <a:r>
                  <a:rPr lang="en-US" altLang="zh-TW" sz="1700" b="1" dirty="0">
                    <a:solidFill>
                      <a:srgbClr val="FF0000"/>
                    </a:solidFill>
                  </a:rPr>
                  <a:t>2</a:t>
                </a:r>
                <a:r>
                  <a:rPr lang="zh-TW" altLang="zh-TW" sz="1700" b="1" dirty="0">
                    <a:solidFill>
                      <a:srgbClr val="FF0000"/>
                    </a:solidFill>
                  </a:rPr>
                  <a:t>個</a:t>
                </a:r>
                <a:r>
                  <a:rPr lang="zh-TW" altLang="zh-TW" sz="1700" b="1" dirty="0" smtClean="0">
                    <a:solidFill>
                      <a:srgbClr val="FF0000"/>
                    </a:solidFill>
                  </a:rPr>
                  <a:t>月</a:t>
                </a:r>
                <a:endParaRPr lang="zh-TW" altLang="en-US" sz="17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1429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20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261025"/>
            <a:ext cx="1497322" cy="128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內容版面配置區 8"/>
          <p:cNvSpPr txBox="1">
            <a:spLocks/>
          </p:cNvSpPr>
          <p:nvPr/>
        </p:nvSpPr>
        <p:spPr>
          <a:xfrm>
            <a:off x="2411116" y="1509892"/>
            <a:ext cx="6370745" cy="930147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6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altLang="zh-TW" sz="17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108</a:t>
            </a:r>
            <a:r>
              <a:rPr lang="zh-TW" altLang="en-US" sz="17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</a:t>
            </a:r>
            <a:r>
              <a:rPr lang="en-US" altLang="zh-TW" sz="17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3</a:t>
            </a:r>
            <a:r>
              <a:rPr lang="zh-TW" altLang="en-US" sz="17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月公布職缺類別</a:t>
            </a:r>
            <a:endParaRPr lang="en-US" altLang="zh-TW" sz="1700" b="1" kern="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0" indent="0" defTabSz="914400">
              <a:lnSpc>
                <a:spcPct val="16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altLang="zh-TW" sz="17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108</a:t>
            </a:r>
            <a:r>
              <a:rPr lang="zh-TW" altLang="en-US" sz="17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</a:t>
            </a:r>
            <a:r>
              <a:rPr lang="en-US" altLang="zh-TW" sz="17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4-5</a:t>
            </a:r>
            <a:r>
              <a:rPr lang="zh-TW" altLang="en-US" sz="17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月適時分批公布優質職缺名額、職稱、工作內容及薪資</a:t>
            </a:r>
            <a:endParaRPr lang="en-US" altLang="zh-TW" sz="1700" b="1" kern="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</p:txBody>
      </p:sp>
      <p:sp>
        <p:nvSpPr>
          <p:cNvPr id="26" name="六邊形 25"/>
          <p:cNvSpPr/>
          <p:nvPr/>
        </p:nvSpPr>
        <p:spPr>
          <a:xfrm>
            <a:off x="321225" y="1618583"/>
            <a:ext cx="1440000" cy="749274"/>
          </a:xfrm>
          <a:prstGeom prst="hexagon">
            <a:avLst/>
          </a:prstGeom>
          <a:solidFill>
            <a:srgbClr val="139B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7" name="直線箭頭接點 81"/>
          <p:cNvCxnSpPr/>
          <p:nvPr/>
        </p:nvCxnSpPr>
        <p:spPr>
          <a:xfrm>
            <a:off x="1871741" y="1982048"/>
            <a:ext cx="523356" cy="0"/>
          </a:xfrm>
          <a:prstGeom prst="straightConnector1">
            <a:avLst/>
          </a:prstGeom>
          <a:ln>
            <a:solidFill>
              <a:srgbClr val="139B9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397472" y="1731610"/>
            <a:ext cx="1377365" cy="4743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40000"/>
              </a:lnSpc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職缺公告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29" name="圖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1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0" y="562489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9. </a:t>
            </a:r>
            <a:r>
              <a:rPr lang="zh-TW" altLang="en-US" sz="3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體驗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期間進修方式</a:t>
            </a:r>
          </a:p>
        </p:txBody>
      </p:sp>
      <p:grpSp>
        <p:nvGrpSpPr>
          <p:cNvPr id="36" name="群組 35"/>
          <p:cNvGrpSpPr/>
          <p:nvPr/>
        </p:nvGrpSpPr>
        <p:grpSpPr>
          <a:xfrm>
            <a:off x="525208" y="1752478"/>
            <a:ext cx="8092246" cy="4680001"/>
            <a:chOff x="471940" y="1752478"/>
            <a:chExt cx="8092246" cy="4680001"/>
          </a:xfrm>
        </p:grpSpPr>
        <p:grpSp>
          <p:nvGrpSpPr>
            <p:cNvPr id="34" name="群組 33"/>
            <p:cNvGrpSpPr/>
            <p:nvPr/>
          </p:nvGrpSpPr>
          <p:grpSpPr>
            <a:xfrm>
              <a:off x="471940" y="1752479"/>
              <a:ext cx="3780000" cy="4680000"/>
              <a:chOff x="471940" y="1752479"/>
              <a:chExt cx="3780000" cy="4680000"/>
            </a:xfrm>
          </p:grpSpPr>
          <p:sp>
            <p:nvSpPr>
              <p:cNvPr id="30" name="圓角矩形 29"/>
              <p:cNvSpPr/>
              <p:nvPr/>
            </p:nvSpPr>
            <p:spPr>
              <a:xfrm>
                <a:off x="471940" y="1752479"/>
                <a:ext cx="3780000" cy="4680000"/>
              </a:xfrm>
              <a:prstGeom prst="roundRect">
                <a:avLst/>
              </a:prstGeom>
              <a:solidFill>
                <a:srgbClr val="139B9B"/>
              </a:solidFill>
              <a:ln w="635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1" name="圓角化同側角落矩形 30"/>
              <p:cNvSpPr/>
              <p:nvPr/>
            </p:nvSpPr>
            <p:spPr>
              <a:xfrm flipV="1">
                <a:off x="588748" y="2484349"/>
                <a:ext cx="3528000" cy="378000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內容版面配置區 8"/>
              <p:cNvSpPr txBox="1">
                <a:spLocks/>
              </p:cNvSpPr>
              <p:nvPr/>
            </p:nvSpPr>
            <p:spPr>
              <a:xfrm>
                <a:off x="810356" y="2485744"/>
                <a:ext cx="3096000" cy="2934655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為</a:t>
                </a: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鼓勵青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</a:t>
                </a: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在職場、學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習</a:t>
                </a: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及國際體驗期間持續探索及提升知能，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</a:t>
                </a: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可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於徵得</a:t>
                </a:r>
                <a:r>
                  <a:rPr lang="zh-TW" altLang="en-US" sz="18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雇主同意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後，利用夜間、假日或非工作時間</a:t>
                </a:r>
                <a:r>
                  <a:rPr lang="zh-TW" altLang="en-US" sz="1800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修讀未具正式學籍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之進修推廣學分課程、技能（證照）課程或在職訓練等</a:t>
                </a: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598605" y="1793010"/>
                <a:ext cx="3525907" cy="5507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4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修讀推廣學分課程</a:t>
                </a:r>
              </a:p>
            </p:txBody>
          </p:sp>
        </p:grpSp>
        <p:grpSp>
          <p:nvGrpSpPr>
            <p:cNvPr id="35" name="群組 34"/>
            <p:cNvGrpSpPr/>
            <p:nvPr/>
          </p:nvGrpSpPr>
          <p:grpSpPr>
            <a:xfrm>
              <a:off x="4784186" y="1752478"/>
              <a:ext cx="3780000" cy="4680000"/>
              <a:chOff x="4784186" y="1752478"/>
              <a:chExt cx="3780000" cy="4680000"/>
            </a:xfrm>
          </p:grpSpPr>
          <p:sp>
            <p:nvSpPr>
              <p:cNvPr id="26" name="圓角矩形 25"/>
              <p:cNvSpPr/>
              <p:nvPr/>
            </p:nvSpPr>
            <p:spPr>
              <a:xfrm>
                <a:off x="4784186" y="1752478"/>
                <a:ext cx="3780000" cy="4680000"/>
              </a:xfrm>
              <a:prstGeom prst="roundRect">
                <a:avLst/>
              </a:prstGeom>
              <a:solidFill>
                <a:srgbClr val="8239AD"/>
              </a:solidFill>
              <a:ln w="635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" name="圓角化同側角落矩形 26"/>
              <p:cNvSpPr/>
              <p:nvPr/>
            </p:nvSpPr>
            <p:spPr>
              <a:xfrm flipV="1">
                <a:off x="4910050" y="2484349"/>
                <a:ext cx="3528000" cy="378000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內容版面配置區 8"/>
              <p:cNvSpPr txBox="1">
                <a:spLocks/>
              </p:cNvSpPr>
              <p:nvPr/>
            </p:nvSpPr>
            <p:spPr>
              <a:xfrm>
                <a:off x="5149406" y="2480678"/>
                <a:ext cx="3096000" cy="2375071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zh-TW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青年可於徵得雇主同意</a:t>
                </a:r>
                <a:r>
                  <a:rPr lang="zh-TW" altLang="en-US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後就讀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大學進修學制</a:t>
                </a:r>
                <a:r>
                  <a:rPr lang="zh-TW" altLang="en-US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或參加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「大學進修部四年制學士班彈性試辦方案」</a:t>
                </a:r>
              </a:p>
              <a:p>
                <a:pPr marL="0" indent="0"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endParaRPr lang="zh-TW" altLang="en-US" sz="1800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4919905" y="1854565"/>
                <a:ext cx="3525907" cy="4953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於執行計畫第</a:t>
                </a:r>
                <a:r>
                  <a:rPr lang="en-US" altLang="zh-TW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</a:t>
                </a:r>
                <a:r>
                  <a:rPr lang="zh-TW" altLang="en-US" sz="2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起</a:t>
                </a:r>
                <a:endPara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1425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21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0" y="564065"/>
            <a:ext cx="914400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10.</a:t>
            </a:r>
            <a:r>
              <a:rPr lang="zh-TW" altLang="en-US" sz="3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兵役配套</a:t>
            </a:r>
            <a:r>
              <a:rPr lang="en-US" altLang="zh-TW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3000" b="1" dirty="0" smtClean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暫緩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徵兵處理</a:t>
            </a:r>
          </a:p>
        </p:txBody>
      </p:sp>
      <p:grpSp>
        <p:nvGrpSpPr>
          <p:cNvPr id="34" name="群組 33"/>
          <p:cNvGrpSpPr/>
          <p:nvPr/>
        </p:nvGrpSpPr>
        <p:grpSpPr>
          <a:xfrm>
            <a:off x="585279" y="1757858"/>
            <a:ext cx="8082469" cy="3761645"/>
            <a:chOff x="1552236" y="2076436"/>
            <a:chExt cx="5519875" cy="3761645"/>
          </a:xfrm>
        </p:grpSpPr>
        <p:grpSp>
          <p:nvGrpSpPr>
            <p:cNvPr id="33" name="群組 32"/>
            <p:cNvGrpSpPr/>
            <p:nvPr/>
          </p:nvGrpSpPr>
          <p:grpSpPr>
            <a:xfrm>
              <a:off x="1555632" y="2076436"/>
              <a:ext cx="5516479" cy="1886096"/>
              <a:chOff x="1555632" y="2076436"/>
              <a:chExt cx="5516479" cy="1886096"/>
            </a:xfrm>
          </p:grpSpPr>
          <p:sp>
            <p:nvSpPr>
              <p:cNvPr id="22" name="內容版面配置區 8"/>
              <p:cNvSpPr txBox="1">
                <a:spLocks/>
              </p:cNvSpPr>
              <p:nvPr/>
            </p:nvSpPr>
            <p:spPr>
              <a:xfrm>
                <a:off x="3722015" y="2076436"/>
                <a:ext cx="3350096" cy="18860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zh-TW" altLang="zh-TW" sz="20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未出國者：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參與本方案役齡青年，可</a:t>
                </a:r>
                <a:r>
                  <a:rPr lang="zh-TW" altLang="en-US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專案延期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徵集至計畫</a:t>
                </a:r>
                <a:r>
                  <a:rPr lang="zh-TW" altLang="en-US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結束或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計畫</a:t>
                </a:r>
                <a:r>
                  <a:rPr lang="zh-TW" altLang="en-US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中止</a:t>
                </a:r>
                <a:endParaRPr lang="en-US" altLang="zh-TW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zh-TW" altLang="zh-TW" sz="2000" b="1" kern="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出國</a:t>
                </a:r>
                <a:r>
                  <a:rPr lang="zh-TW" altLang="zh-TW" sz="20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者：</a:t>
                </a:r>
                <a:r>
                  <a:rPr lang="zh-TW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參加教育部</a:t>
                </a:r>
                <a:r>
                  <a:rPr lang="zh-TW" altLang="zh-TW" sz="20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青年體驗學習計畫</a:t>
                </a:r>
                <a:r>
                  <a:rPr lang="zh-TW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，經審查通過之企劃出國</a:t>
                </a:r>
                <a:r>
                  <a:rPr lang="zh-TW" altLang="zh-TW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者</a:t>
                </a:r>
                <a:r>
                  <a:rPr lang="zh-TW" altLang="en-US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，</a:t>
                </a:r>
                <a:r>
                  <a:rPr lang="zh-TW" altLang="zh-TW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准</a:t>
                </a:r>
                <a:r>
                  <a:rPr lang="zh-TW" altLang="en-US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許</a:t>
                </a:r>
                <a:r>
                  <a:rPr lang="zh-TW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出境</a:t>
                </a:r>
                <a:endParaRPr lang="en-US" altLang="zh-TW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grpSp>
            <p:nvGrpSpPr>
              <p:cNvPr id="27" name="群組 26"/>
              <p:cNvGrpSpPr/>
              <p:nvPr/>
            </p:nvGrpSpPr>
            <p:grpSpPr>
              <a:xfrm>
                <a:off x="1555632" y="2387950"/>
                <a:ext cx="1598089" cy="1260000"/>
                <a:chOff x="1555632" y="1977454"/>
                <a:chExt cx="1598089" cy="1260000"/>
              </a:xfrm>
            </p:grpSpPr>
            <p:sp>
              <p:nvSpPr>
                <p:cNvPr id="25" name="五邊形 24"/>
                <p:cNvSpPr/>
                <p:nvPr/>
              </p:nvSpPr>
              <p:spPr>
                <a:xfrm>
                  <a:off x="1555632" y="1977454"/>
                  <a:ext cx="1598089" cy="1260000"/>
                </a:xfrm>
                <a:prstGeom prst="homePlat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1555633" y="2305753"/>
                  <a:ext cx="1418302" cy="6093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內</a:t>
                  </a:r>
                  <a:r>
                    <a:rPr lang="zh-TW" altLang="en-US" sz="2400" b="1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政部修法</a:t>
                  </a:r>
                  <a:endPara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endParaRPr>
                </a:p>
              </p:txBody>
            </p:sp>
          </p:grpSp>
          <p:cxnSp>
            <p:nvCxnSpPr>
              <p:cNvPr id="24" name="直線箭頭接點 23"/>
              <p:cNvCxnSpPr/>
              <p:nvPr/>
            </p:nvCxnSpPr>
            <p:spPr>
              <a:xfrm>
                <a:off x="3177966" y="3025880"/>
                <a:ext cx="372289" cy="0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群組 31"/>
            <p:cNvGrpSpPr/>
            <p:nvPr/>
          </p:nvGrpSpPr>
          <p:grpSpPr>
            <a:xfrm>
              <a:off x="1552236" y="4578081"/>
              <a:ext cx="5376766" cy="1260000"/>
              <a:chOff x="1552236" y="4475457"/>
              <a:chExt cx="5376766" cy="1260000"/>
            </a:xfrm>
          </p:grpSpPr>
          <p:sp>
            <p:nvSpPr>
              <p:cNvPr id="17" name="內容版面配置區 8"/>
              <p:cNvSpPr txBox="1">
                <a:spLocks/>
              </p:cNvSpPr>
              <p:nvPr/>
            </p:nvSpPr>
            <p:spPr>
              <a:xfrm>
                <a:off x="3695995" y="4597555"/>
                <a:ext cx="3233007" cy="953852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青年就業領航計畫（職</a:t>
                </a:r>
                <a:r>
                  <a:rPr lang="zh-TW" altLang="en-US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場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體驗）</a:t>
                </a:r>
              </a:p>
              <a:p>
                <a:pPr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青年體驗學習計畫（學習</a:t>
                </a:r>
                <a:r>
                  <a:rPr lang="zh-TW" altLang="en-US" sz="2000" kern="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及國際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體驗）</a:t>
                </a:r>
              </a:p>
            </p:txBody>
          </p:sp>
          <p:cxnSp>
            <p:nvCxnSpPr>
              <p:cNvPr id="19" name="直線箭頭接點 18"/>
              <p:cNvCxnSpPr/>
              <p:nvPr/>
            </p:nvCxnSpPr>
            <p:spPr>
              <a:xfrm>
                <a:off x="3189754" y="5088236"/>
                <a:ext cx="372289" cy="0"/>
              </a:xfrm>
              <a:prstGeom prst="straightConnector1">
                <a:avLst/>
              </a:prstGeom>
              <a:ln>
                <a:solidFill>
                  <a:srgbClr val="139B9B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群組 27"/>
              <p:cNvGrpSpPr/>
              <p:nvPr/>
            </p:nvGrpSpPr>
            <p:grpSpPr>
              <a:xfrm>
                <a:off x="1552236" y="4475457"/>
                <a:ext cx="1601487" cy="1260000"/>
                <a:chOff x="1552236" y="2302623"/>
                <a:chExt cx="1601487" cy="1260000"/>
              </a:xfrm>
            </p:grpSpPr>
            <p:sp>
              <p:nvSpPr>
                <p:cNvPr id="29" name="五邊形 28"/>
                <p:cNvSpPr/>
                <p:nvPr/>
              </p:nvSpPr>
              <p:spPr>
                <a:xfrm>
                  <a:off x="1555633" y="2302623"/>
                  <a:ext cx="1598090" cy="1260000"/>
                </a:xfrm>
                <a:prstGeom prst="homePlate">
                  <a:avLst/>
                </a:prstGeom>
                <a:solidFill>
                  <a:srgbClr val="139B9B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1552236" y="2642867"/>
                  <a:ext cx="1421699" cy="6093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適用範圍</a:t>
                  </a:r>
                </a:p>
              </p:txBody>
            </p:sp>
          </p:grpSp>
        </p:grp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1427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22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18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0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1425" y="6356350"/>
            <a:ext cx="2133600" cy="365125"/>
          </a:xfrm>
        </p:spPr>
        <p:txBody>
          <a:bodyPr>
            <a:normAutofit/>
          </a:bodyPr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23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55" name="標題 1"/>
          <p:cNvSpPr txBox="1">
            <a:spLocks/>
          </p:cNvSpPr>
          <p:nvPr/>
        </p:nvSpPr>
        <p:spPr>
          <a:xfrm>
            <a:off x="2290272" y="2391407"/>
            <a:ext cx="4563455" cy="782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3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29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2" y="-9265"/>
            <a:ext cx="693738" cy="64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460294" y="1535865"/>
            <a:ext cx="930250" cy="1800000"/>
            <a:chOff x="3094" y="2834"/>
            <a:chExt cx="930250" cy="2340006"/>
          </a:xfr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4" name="圓角矩形 43"/>
            <p:cNvSpPr/>
            <p:nvPr/>
          </p:nvSpPr>
          <p:spPr>
            <a:xfrm>
              <a:off x="3094" y="2834"/>
              <a:ext cx="930250" cy="2340006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圓角矩形 4"/>
            <p:cNvSpPr/>
            <p:nvPr/>
          </p:nvSpPr>
          <p:spPr>
            <a:xfrm>
              <a:off x="21462" y="85194"/>
              <a:ext cx="864000" cy="2234833"/>
            </a:xfrm>
            <a:prstGeom prst="rect">
              <a:avLst/>
            </a:prstGeom>
            <a:solidFill>
              <a:srgbClr val="19A6A6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外聘學者專家</a:t>
              </a:r>
              <a:endParaRPr lang="zh-TW" sz="26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2" name="五邊形 41"/>
          <p:cNvSpPr/>
          <p:nvPr/>
        </p:nvSpPr>
        <p:spPr>
          <a:xfrm>
            <a:off x="1546826" y="1795351"/>
            <a:ext cx="1938641" cy="1368000"/>
          </a:xfrm>
          <a:prstGeom prst="homePlate">
            <a:avLst>
              <a:gd name="adj" fmla="val 49062"/>
            </a:avLst>
          </a:prstGeo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群組 10"/>
          <p:cNvGrpSpPr/>
          <p:nvPr/>
        </p:nvGrpSpPr>
        <p:grpSpPr>
          <a:xfrm>
            <a:off x="1546826" y="3917331"/>
            <a:ext cx="930250" cy="2117555"/>
            <a:chOff x="1089626" y="2585506"/>
            <a:chExt cx="930250" cy="2629102"/>
          </a:xfr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0" name="圓角矩形 39"/>
            <p:cNvSpPr/>
            <p:nvPr/>
          </p:nvSpPr>
          <p:spPr>
            <a:xfrm>
              <a:off x="1089626" y="2585506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圓角矩形 8"/>
            <p:cNvSpPr/>
            <p:nvPr/>
          </p:nvSpPr>
          <p:spPr>
            <a:xfrm>
              <a:off x="1116872" y="2612752"/>
              <a:ext cx="875758" cy="25746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教育學習輔導</a:t>
              </a:r>
              <a:endParaRPr lang="en-US" altLang="zh-TW" sz="26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教育部</a:t>
              </a:r>
              <a:endParaRPr lang="zh-TW" sz="1600" b="1" kern="1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2555217" y="3917331"/>
            <a:ext cx="930250" cy="2117555"/>
            <a:chOff x="2098017" y="2585506"/>
            <a:chExt cx="930250" cy="2629102"/>
          </a:xfr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圓角矩形 37"/>
            <p:cNvSpPr/>
            <p:nvPr/>
          </p:nvSpPr>
          <p:spPr>
            <a:xfrm>
              <a:off x="2098017" y="2585506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圓角矩形 10"/>
            <p:cNvSpPr/>
            <p:nvPr/>
          </p:nvSpPr>
          <p:spPr>
            <a:xfrm>
              <a:off x="2125263" y="2612752"/>
              <a:ext cx="875758" cy="25746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工作職場輔導</a:t>
              </a:r>
              <a:endParaRPr lang="en-US" altLang="zh-TW" sz="2600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勞動部</a:t>
              </a:r>
              <a:endParaRPr lang="zh-TW" sz="1600" b="1" kern="1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五邊形 35"/>
          <p:cNvSpPr/>
          <p:nvPr/>
        </p:nvSpPr>
        <p:spPr>
          <a:xfrm>
            <a:off x="3641138" y="1797506"/>
            <a:ext cx="2947032" cy="1368000"/>
          </a:xfrm>
          <a:prstGeom prst="homePlate">
            <a:avLst/>
          </a:prstGeom>
          <a:solidFill>
            <a:srgbClr val="E46C0A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群組 13"/>
          <p:cNvGrpSpPr/>
          <p:nvPr/>
        </p:nvGrpSpPr>
        <p:grpSpPr>
          <a:xfrm>
            <a:off x="3641749" y="3915885"/>
            <a:ext cx="930250" cy="2117555"/>
            <a:chOff x="3184549" y="2584060"/>
            <a:chExt cx="930250" cy="2629102"/>
          </a:xfrm>
          <a:solidFill>
            <a:srgbClr val="E46C0A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圓角矩形 33"/>
            <p:cNvSpPr/>
            <p:nvPr/>
          </p:nvSpPr>
          <p:spPr>
            <a:xfrm>
              <a:off x="3184549" y="2584060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圓角矩形 14"/>
            <p:cNvSpPr/>
            <p:nvPr/>
          </p:nvSpPr>
          <p:spPr>
            <a:xfrm>
              <a:off x="3211795" y="2611306"/>
              <a:ext cx="875758" cy="257461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線上諮商輔導</a:t>
              </a:r>
              <a:endParaRPr lang="zh-TW" sz="2600" b="1" kern="1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4650141" y="3915885"/>
            <a:ext cx="930250" cy="2117555"/>
            <a:chOff x="4192941" y="2584060"/>
            <a:chExt cx="930250" cy="2629102"/>
          </a:xfrm>
          <a:solidFill>
            <a:srgbClr val="E46C0A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1" name="圓角矩形 30"/>
            <p:cNvSpPr/>
            <p:nvPr/>
          </p:nvSpPr>
          <p:spPr>
            <a:xfrm>
              <a:off x="4192941" y="2584060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圓角矩形 16"/>
            <p:cNvSpPr/>
            <p:nvPr/>
          </p:nvSpPr>
          <p:spPr>
            <a:xfrm>
              <a:off x="4220187" y="2611306"/>
              <a:ext cx="875758" cy="2574610"/>
            </a:xfrm>
            <a:prstGeom prst="rect">
              <a:avLst/>
            </a:prstGeom>
            <a:solidFill>
              <a:srgbClr val="F2750F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預約諮商輔導</a:t>
              </a:r>
              <a:endParaRPr lang="zh-TW" sz="2600" b="1" kern="1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5658532" y="3915885"/>
            <a:ext cx="930250" cy="2117555"/>
            <a:chOff x="5201332" y="2584060"/>
            <a:chExt cx="930250" cy="2629102"/>
          </a:xfrm>
          <a:solidFill>
            <a:schemeClr val="accent6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圓角矩形 27"/>
            <p:cNvSpPr/>
            <p:nvPr/>
          </p:nvSpPr>
          <p:spPr>
            <a:xfrm>
              <a:off x="5201332" y="2584060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圓角矩形 18"/>
            <p:cNvSpPr/>
            <p:nvPr/>
          </p:nvSpPr>
          <p:spPr>
            <a:xfrm>
              <a:off x="5228578" y="2611306"/>
              <a:ext cx="875758" cy="25746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實地訪問</a:t>
              </a:r>
              <a:endParaRPr lang="zh-TW" sz="26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6" name="五邊形 25"/>
          <p:cNvSpPr/>
          <p:nvPr/>
        </p:nvSpPr>
        <p:spPr>
          <a:xfrm>
            <a:off x="6780576" y="1805383"/>
            <a:ext cx="1938641" cy="1368000"/>
          </a:xfrm>
          <a:prstGeom prst="homePlate">
            <a:avLst/>
          </a:prstGeo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群組 18"/>
          <p:cNvGrpSpPr/>
          <p:nvPr/>
        </p:nvGrpSpPr>
        <p:grpSpPr>
          <a:xfrm>
            <a:off x="6745064" y="3915885"/>
            <a:ext cx="930250" cy="2117555"/>
            <a:chOff x="6287864" y="2584060"/>
            <a:chExt cx="930250" cy="2629102"/>
          </a:xfr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圓角矩形 22"/>
            <p:cNvSpPr/>
            <p:nvPr/>
          </p:nvSpPr>
          <p:spPr>
            <a:xfrm>
              <a:off x="6287864" y="2584060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圓角矩形 22"/>
            <p:cNvSpPr/>
            <p:nvPr/>
          </p:nvSpPr>
          <p:spPr>
            <a:xfrm>
              <a:off x="6315110" y="2611306"/>
              <a:ext cx="875758" cy="25746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個案輔導</a:t>
              </a:r>
              <a:endParaRPr lang="zh-TW" sz="2600" b="1" kern="1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7753455" y="3915885"/>
            <a:ext cx="930250" cy="2117555"/>
            <a:chOff x="7296255" y="2584060"/>
            <a:chExt cx="930250" cy="2629102"/>
          </a:xfr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圓角矩形 20"/>
            <p:cNvSpPr/>
            <p:nvPr/>
          </p:nvSpPr>
          <p:spPr>
            <a:xfrm>
              <a:off x="7296255" y="2584060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圓角矩形 24"/>
            <p:cNvSpPr/>
            <p:nvPr/>
          </p:nvSpPr>
          <p:spPr>
            <a:xfrm>
              <a:off x="7323501" y="2611306"/>
              <a:ext cx="875758" cy="25746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轉介輔導</a:t>
              </a:r>
              <a:endParaRPr lang="zh-TW" sz="2600" b="1" kern="12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" name="向下箭號 3"/>
          <p:cNvSpPr/>
          <p:nvPr/>
        </p:nvSpPr>
        <p:spPr>
          <a:xfrm>
            <a:off x="2470426" y="3192304"/>
            <a:ext cx="45719" cy="723581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6" name="向下箭號 45"/>
          <p:cNvSpPr/>
          <p:nvPr/>
        </p:nvSpPr>
        <p:spPr>
          <a:xfrm flipH="1">
            <a:off x="7668665" y="3215695"/>
            <a:ext cx="45719" cy="723581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7" name="向下箭號 46"/>
          <p:cNvSpPr/>
          <p:nvPr/>
        </p:nvSpPr>
        <p:spPr>
          <a:xfrm flipH="1">
            <a:off x="5042105" y="3215696"/>
            <a:ext cx="45914" cy="63016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519581" y="1547927"/>
            <a:ext cx="1414552" cy="1800000"/>
          </a:xfrm>
          <a:prstGeom prst="roundRect">
            <a:avLst/>
          </a:prstGeom>
          <a:solidFill>
            <a:srgbClr val="19A6A6"/>
          </a:solidFill>
          <a:ln>
            <a:solidFill>
              <a:srgbClr val="19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輔導團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教育部與勞動部共同組成</a:t>
            </a:r>
            <a:endParaRPr lang="zh-TW" altLang="zh-TW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圓角矩形 47"/>
          <p:cNvSpPr/>
          <p:nvPr/>
        </p:nvSpPr>
        <p:spPr>
          <a:xfrm>
            <a:off x="6745676" y="1571374"/>
            <a:ext cx="1414552" cy="1800000"/>
          </a:xfrm>
          <a:prstGeom prst="roundRect">
            <a:avLst/>
          </a:prstGeom>
          <a:solidFill>
            <a:srgbClr val="19A6A6"/>
          </a:solidFill>
          <a:ln>
            <a:solidFill>
              <a:srgbClr val="19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557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後續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 defTabSz="11557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endParaRPr lang="zh-TW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圓角矩形 48"/>
          <p:cNvSpPr/>
          <p:nvPr/>
        </p:nvSpPr>
        <p:spPr>
          <a:xfrm>
            <a:off x="3614504" y="1557386"/>
            <a:ext cx="2356550" cy="1800000"/>
          </a:xfrm>
          <a:prstGeom prst="roundRect">
            <a:avLst/>
          </a:prstGeom>
          <a:solidFill>
            <a:srgbClr val="F2750F"/>
          </a:solidFill>
          <a:ln>
            <a:solidFill>
              <a:srgbClr val="F27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追蹤</a:t>
            </a: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</a:p>
        </p:txBody>
      </p:sp>
      <p:sp>
        <p:nvSpPr>
          <p:cNvPr id="50" name="標題 1"/>
          <p:cNvSpPr txBox="1">
            <a:spLocks/>
          </p:cNvSpPr>
          <p:nvPr/>
        </p:nvSpPr>
        <p:spPr>
          <a:xfrm>
            <a:off x="0" y="564065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11.</a:t>
            </a:r>
            <a:r>
              <a:rPr lang="zh-TW" altLang="en-US" sz="3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青年職場輔導及追蹤</a:t>
            </a:r>
            <a:endParaRPr lang="zh-TW" altLang="en-US" sz="3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</p:spTree>
    <p:extLst>
      <p:ext uri="{BB962C8B-B14F-4D97-AF65-F5344CB8AC3E}">
        <p14:creationId xmlns:p14="http://schemas.microsoft.com/office/powerpoint/2010/main" val="173569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4741091" y="1501417"/>
            <a:ext cx="3992815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勞動部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-</a:t>
            </a:r>
            <a:r>
              <a:rPr lang="zh-TW" altLang="en-US" sz="2800" b="1" dirty="0" smtClean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工作職場輔導</a:t>
            </a:r>
            <a:endParaRPr lang="zh-TW" altLang="en-US" sz="2800" b="1" dirty="0">
              <a:solidFill>
                <a:srgbClr val="0619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1427" y="6356350"/>
            <a:ext cx="2133600" cy="365125"/>
          </a:xfrm>
        </p:spPr>
        <p:txBody>
          <a:bodyPr>
            <a:normAutofit/>
          </a:bodyPr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24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55" name="標題 1"/>
          <p:cNvSpPr txBox="1">
            <a:spLocks/>
          </p:cNvSpPr>
          <p:nvPr/>
        </p:nvSpPr>
        <p:spPr>
          <a:xfrm>
            <a:off x="131737" y="1490949"/>
            <a:ext cx="4563455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教育部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-</a:t>
            </a:r>
            <a:r>
              <a:rPr lang="zh-TW" altLang="en-US" sz="2800" b="1" dirty="0" smtClean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教育學習輔導</a:t>
            </a:r>
            <a:endParaRPr lang="zh-TW" altLang="en-US" sz="2800" b="1" dirty="0">
              <a:solidFill>
                <a:srgbClr val="0619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29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2" y="-9265"/>
            <a:ext cx="693738" cy="64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16130418"/>
              </p:ext>
            </p:extLst>
          </p:nvPr>
        </p:nvGraphicFramePr>
        <p:xfrm>
          <a:off x="4845659" y="2408955"/>
          <a:ext cx="3780000" cy="3865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4228603896"/>
              </p:ext>
            </p:extLst>
          </p:nvPr>
        </p:nvGraphicFramePr>
        <p:xfrm>
          <a:off x="539069" y="2408955"/>
          <a:ext cx="3780000" cy="3865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872292" y="2617180"/>
            <a:ext cx="2984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工作崗位訓練內容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0" y="564065"/>
            <a:ext cx="914400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11.</a:t>
            </a:r>
            <a:r>
              <a:rPr lang="zh-TW" altLang="en-US" sz="3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青年職場輔導及追蹤</a:t>
            </a:r>
            <a:endParaRPr lang="zh-TW" altLang="en-US" sz="3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</p:spTree>
    <p:extLst>
      <p:ext uri="{BB962C8B-B14F-4D97-AF65-F5344CB8AC3E}">
        <p14:creationId xmlns:p14="http://schemas.microsoft.com/office/powerpoint/2010/main" val="33198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1424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25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/>
          <a:srcRect r="50233"/>
          <a:stretch/>
        </p:blipFill>
        <p:spPr>
          <a:xfrm>
            <a:off x="979208" y="1434386"/>
            <a:ext cx="7200000" cy="200288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/>
          <a:srcRect l="50194"/>
          <a:stretch/>
        </p:blipFill>
        <p:spPr>
          <a:xfrm>
            <a:off x="979208" y="3443168"/>
            <a:ext cx="7200000" cy="200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3"/>
          <p:cNvSpPr>
            <a:spLocks noGrp="1"/>
          </p:cNvSpPr>
          <p:nvPr>
            <p:ph type="title"/>
          </p:nvPr>
        </p:nvSpPr>
        <p:spPr>
          <a:xfrm>
            <a:off x="0" y="2879263"/>
            <a:ext cx="9144000" cy="22862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kern="100" dirty="0">
                <a:solidFill>
                  <a:srgbClr val="009999"/>
                </a:solidFill>
                <a:latin typeface="華康儷黑 Std W7"/>
                <a:ea typeface="華康儷黑 Std W7"/>
                <a:cs typeface="華康儷黑 Std W7"/>
              </a:rPr>
              <a:t>簡報</a:t>
            </a:r>
            <a:r>
              <a:rPr lang="zh-TW" altLang="en-US" sz="4800" b="1" kern="100" dirty="0" smtClean="0">
                <a:solidFill>
                  <a:srgbClr val="009999"/>
                </a:solidFill>
                <a:latin typeface="華康儷黑 Std W7"/>
                <a:ea typeface="華康儷黑 Std W7"/>
                <a:cs typeface="華康儷黑 Std W7"/>
              </a:rPr>
              <a:t>結束</a:t>
            </a:r>
            <a:r>
              <a:rPr lang="en-US" altLang="zh-TW" sz="4800" b="1" kern="100" dirty="0" smtClean="0">
                <a:solidFill>
                  <a:srgbClr val="009999"/>
                </a:solidFill>
                <a:latin typeface="華康儷黑 Std W7"/>
                <a:ea typeface="華康儷黑 Std W7"/>
                <a:cs typeface="華康儷黑 Std W7"/>
              </a:rPr>
              <a:t/>
            </a:r>
            <a:br>
              <a:rPr lang="en-US" altLang="zh-TW" sz="4800" b="1" kern="100" dirty="0" smtClean="0">
                <a:solidFill>
                  <a:srgbClr val="009999"/>
                </a:solidFill>
                <a:latin typeface="華康儷黑 Std W7"/>
                <a:ea typeface="華康儷黑 Std W7"/>
                <a:cs typeface="華康儷黑 Std W7"/>
              </a:rPr>
            </a:br>
            <a:r>
              <a:rPr lang="zh-TW" altLang="en-US" sz="4800" b="1" kern="100" dirty="0" smtClean="0">
                <a:solidFill>
                  <a:srgbClr val="009999"/>
                </a:solidFill>
                <a:latin typeface="華康儷黑 Std W7"/>
                <a:ea typeface="華康儷黑 Std W7"/>
                <a:cs typeface="華康儷黑 Std W7"/>
              </a:rPr>
              <a:t>敬請</a:t>
            </a:r>
            <a:r>
              <a:rPr lang="zh-TW" altLang="en-US" sz="4800" b="1" kern="100" dirty="0">
                <a:solidFill>
                  <a:srgbClr val="009999"/>
                </a:solidFill>
                <a:latin typeface="華康儷黑 Std W7"/>
                <a:ea typeface="華康儷黑 Std W7"/>
                <a:cs typeface="華康儷黑 Std W7"/>
              </a:rPr>
              <a:t>指教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1427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26</a:t>
            </a:fld>
            <a:endParaRPr lang="zh-TW" altLang="en-US" b="1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5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761423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3</a:t>
            </a:fld>
            <a:endParaRPr lang="zh-TW" altLang="en-US" b="1">
              <a:solidFill>
                <a:schemeClr val="tx1"/>
              </a:solidFill>
            </a:endParaRPr>
          </a:p>
        </p:txBody>
      </p:sp>
      <p:sp>
        <p:nvSpPr>
          <p:cNvPr id="6" name="內容版面配置區 8"/>
          <p:cNvSpPr txBox="1">
            <a:spLocks/>
          </p:cNvSpPr>
          <p:nvPr/>
        </p:nvSpPr>
        <p:spPr>
          <a:xfrm>
            <a:off x="778025" y="2912061"/>
            <a:ext cx="4518163" cy="340837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3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zh-TW" altLang="en-US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大多數工業先進國家，</a:t>
            </a:r>
            <a:r>
              <a:rPr lang="en-US" altLang="zh-TW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18</a:t>
            </a:r>
            <a:r>
              <a:rPr lang="zh-TW" altLang="en-US" sz="2000" kern="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歲</a:t>
            </a:r>
            <a:r>
              <a:rPr lang="zh-TW" altLang="en-US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已</a:t>
            </a:r>
            <a:r>
              <a:rPr lang="zh-TW" altLang="en-US" sz="2000" kern="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被</a:t>
            </a:r>
            <a:r>
              <a:rPr lang="zh-TW" altLang="en-US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視為成熟且獨立的年</a:t>
            </a:r>
            <a:r>
              <a:rPr lang="zh-TW" altLang="en-US" sz="2000" kern="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紀</a:t>
            </a:r>
          </a:p>
          <a:p>
            <a:pPr lvl="0" algn="just" defTabSz="914400">
              <a:lnSpc>
                <a:spcPct val="80000"/>
              </a:lnSpc>
              <a:spcBef>
                <a:spcPts val="0"/>
              </a:spcBef>
              <a:buFont typeface="Wingdings" charset="2"/>
              <a:buChar char="Ø"/>
            </a:pPr>
            <a:endParaRPr lang="zh-TW" altLang="en-US" sz="2000" kern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lvl="0" algn="just" defTabSz="914400">
              <a:lnSpc>
                <a:spcPct val="13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zh-TW" altLang="en-US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總統提出，學生</a:t>
            </a:r>
            <a:r>
              <a:rPr lang="en-US" altLang="zh-TW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18</a:t>
            </a:r>
            <a:r>
              <a:rPr lang="zh-TW" altLang="en-US" sz="2000" kern="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歲畢業後不一定</a:t>
            </a:r>
            <a:r>
              <a:rPr lang="zh-TW" altLang="en-US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要急忙考大學，可以先去工作、到非政府組織當志</a:t>
            </a:r>
            <a:r>
              <a:rPr lang="zh-TW" altLang="en-US" sz="2000" kern="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工進行體驗等。在</a:t>
            </a:r>
            <a:r>
              <a:rPr lang="zh-TW" altLang="en-US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經過社會歷練之後重返校園，會</a:t>
            </a:r>
            <a:r>
              <a:rPr lang="zh-TW" altLang="en-US" sz="2000" kern="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更加清楚</a:t>
            </a:r>
            <a:r>
              <a:rPr lang="zh-TW" altLang="en-US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自己所追求的目標</a:t>
            </a:r>
          </a:p>
        </p:txBody>
      </p:sp>
      <p:sp>
        <p:nvSpPr>
          <p:cNvPr id="10" name="矩形 9"/>
          <p:cNvSpPr/>
          <p:nvPr/>
        </p:nvSpPr>
        <p:spPr>
          <a:xfrm>
            <a:off x="351700" y="656424"/>
            <a:ext cx="6286194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TW" altLang="en-US" sz="26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關鍵的</a:t>
            </a:r>
            <a:r>
              <a:rPr lang="en-US" altLang="zh-TW" sz="48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18</a:t>
            </a:r>
            <a:r>
              <a:rPr lang="zh-TW" altLang="en-US" sz="4800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歲</a:t>
            </a:r>
            <a:r>
              <a:rPr lang="zh-TW" altLang="en-US" sz="2600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，</a:t>
            </a:r>
            <a:endParaRPr lang="en-US" altLang="zh-TW" sz="2600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lvl="0">
              <a:lnSpc>
                <a:spcPct val="120000"/>
              </a:lnSpc>
            </a:pPr>
            <a:r>
              <a:rPr lang="zh-TW" altLang="en-US" sz="30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累積下一個人生階段的基礎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CE4E6"/>
              </a:clrFrom>
              <a:clrTo>
                <a:srgbClr val="BCE4E6">
                  <a:alpha val="0"/>
                </a:srgbClr>
              </a:clrTo>
            </a:clrChange>
          </a:blip>
          <a:srcRect b="1338"/>
          <a:stretch>
            <a:fillRect/>
          </a:stretch>
        </p:blipFill>
        <p:spPr bwMode="auto">
          <a:xfrm>
            <a:off x="5556047" y="3458424"/>
            <a:ext cx="3168853" cy="3399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6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0" y="691859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rgbClr val="339F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ㄧ、前言</a:t>
            </a:r>
            <a:endParaRPr lang="zh-TW" altLang="en-US" sz="4000" b="1" dirty="0">
              <a:solidFill>
                <a:srgbClr val="339FE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611560" y="1700808"/>
            <a:ext cx="7920880" cy="1800200"/>
            <a:chOff x="611560" y="1700808"/>
            <a:chExt cx="7920880" cy="1800200"/>
          </a:xfrm>
        </p:grpSpPr>
        <p:grpSp>
          <p:nvGrpSpPr>
            <p:cNvPr id="4" name="群組 3"/>
            <p:cNvGrpSpPr/>
            <p:nvPr/>
          </p:nvGrpSpPr>
          <p:grpSpPr>
            <a:xfrm>
              <a:off x="611560" y="1700808"/>
              <a:ext cx="7920880" cy="1800200"/>
              <a:chOff x="611560" y="1700808"/>
              <a:chExt cx="7920880" cy="1800200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611560" y="1700808"/>
                <a:ext cx="7920880" cy="1800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611560" y="1700808"/>
                <a:ext cx="7920880" cy="50405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611560" y="1700808"/>
                <a:ext cx="7920880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TW" altLang="en-US" sz="2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學習可以分階段</a:t>
                </a: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完成</a:t>
                </a:r>
              </a:p>
            </p:txBody>
          </p:sp>
        </p:grpSp>
        <p:sp>
          <p:nvSpPr>
            <p:cNvPr id="5" name="內容版面配置區 8"/>
            <p:cNvSpPr txBox="1">
              <a:spLocks/>
            </p:cNvSpPr>
            <p:nvPr/>
          </p:nvSpPr>
          <p:spPr>
            <a:xfrm>
              <a:off x="1149684" y="2348880"/>
              <a:ext cx="6840000" cy="936104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 lnSpcReduction="1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defTabSz="914400">
                <a:lnSpc>
                  <a:spcPct val="140000"/>
                </a:lnSpc>
                <a:spcBef>
                  <a:spcPts val="0"/>
                </a:spcBef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高等教育體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系，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應該以更開放的態度，珍惜這樣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的年輕人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，並且提供更多的誘因，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吸引青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年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重返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校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園學習</a:t>
              </a:r>
              <a:endParaRPr lang="zh-TW" altLang="en-US" sz="2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611560" y="3789037"/>
            <a:ext cx="7920880" cy="2700000"/>
            <a:chOff x="611560" y="3789040"/>
            <a:chExt cx="7920880" cy="2231199"/>
          </a:xfrm>
        </p:grpSpPr>
        <p:sp>
          <p:nvSpPr>
            <p:cNvPr id="34" name="矩形 33"/>
            <p:cNvSpPr/>
            <p:nvPr/>
          </p:nvSpPr>
          <p:spPr>
            <a:xfrm>
              <a:off x="611560" y="3789040"/>
              <a:ext cx="7920880" cy="22311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11560" y="3789041"/>
              <a:ext cx="7920880" cy="41649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內容版面配置區 8"/>
            <p:cNvSpPr txBox="1">
              <a:spLocks/>
            </p:cNvSpPr>
            <p:nvPr/>
          </p:nvSpPr>
          <p:spPr>
            <a:xfrm>
              <a:off x="1147315" y="4437111"/>
              <a:ext cx="6840000" cy="1364783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defTabSz="914400">
                <a:lnSpc>
                  <a:spcPct val="140000"/>
                </a:lnSpc>
                <a:spcBef>
                  <a:spcPts val="0"/>
                </a:spcBef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教育部為落實總統教育政策，透過跨部會合作推動「青年教育與就業儲蓄帳戶方案」，鼓勵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高中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職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應屆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畢業生透過職場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、學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習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及國際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等體驗，探索並確立人生規劃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方向，再決定就學、就業或創業</a:t>
              </a:r>
              <a:endParaRPr lang="zh-TW" altLang="en-US" sz="2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611560" y="3789041"/>
            <a:ext cx="792088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華康儷黑 Std W5"/>
                <a:ea typeface="華康儷黑 Std W5"/>
                <a:cs typeface="華康儷黑 Std W5"/>
              </a:rPr>
              <a:t>職場</a:t>
            </a:r>
            <a:r>
              <a:rPr lang="zh-TW" altLang="en-US" sz="2400" b="1" dirty="0" smtClean="0">
                <a:solidFill>
                  <a:schemeClr val="bg1"/>
                </a:solidFill>
                <a:latin typeface="華康儷黑 Std W5"/>
                <a:ea typeface="華康儷黑 Std W5"/>
                <a:cs typeface="華康儷黑 Std W5"/>
              </a:rPr>
              <a:t>、學</a:t>
            </a:r>
            <a:r>
              <a:rPr lang="zh-TW" altLang="en-US" sz="2400" b="1" dirty="0">
                <a:solidFill>
                  <a:schemeClr val="bg1"/>
                </a:solidFill>
                <a:latin typeface="華康儷黑 Std W5"/>
                <a:ea typeface="華康儷黑 Std W5"/>
                <a:cs typeface="華康儷黑 Std W5"/>
              </a:rPr>
              <a:t>習</a:t>
            </a:r>
            <a:r>
              <a:rPr lang="zh-TW" altLang="en-US" sz="2400" b="1" dirty="0" smtClean="0">
                <a:solidFill>
                  <a:schemeClr val="bg1"/>
                </a:solidFill>
                <a:latin typeface="華康儷黑 Std W5"/>
                <a:ea typeface="華康儷黑 Std W5"/>
                <a:cs typeface="華康儷黑 Std W5"/>
              </a:rPr>
              <a:t>及國際體驗</a:t>
            </a:r>
            <a:endParaRPr lang="zh-TW" altLang="en-US" sz="2400" b="1" dirty="0">
              <a:solidFill>
                <a:schemeClr val="bg1"/>
              </a:solidFill>
              <a:latin typeface="華康儷黑 Std W5"/>
              <a:ea typeface="華康儷黑 Std W5"/>
              <a:cs typeface="華康儷黑 Std W5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1428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4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17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6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584401" y="691440"/>
            <a:ext cx="79928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rgbClr val="339FE4"/>
                </a:solidFill>
                <a:latin typeface="華康儷黑 Std W5"/>
                <a:ea typeface="華康儷黑 Std W5"/>
                <a:cs typeface="華康儷黑 Std W5"/>
              </a:rPr>
              <a:t>二</a:t>
            </a:r>
            <a:r>
              <a:rPr lang="zh-TW" altLang="en-US" sz="4000" b="1" dirty="0" smtClean="0">
                <a:solidFill>
                  <a:srgbClr val="339F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、</a:t>
            </a:r>
            <a:r>
              <a:rPr lang="zh-TW" altLang="en-US" sz="4000" b="1" dirty="0" smtClean="0">
                <a:solidFill>
                  <a:srgbClr val="339FE4"/>
                </a:solidFill>
                <a:latin typeface="華康儷黑 Std W5"/>
                <a:ea typeface="華康儷黑 Std W5"/>
                <a:cs typeface="華康儷黑 Std W5"/>
              </a:rPr>
              <a:t>方案目標</a:t>
            </a:r>
            <a:endParaRPr lang="zh-TW" altLang="en-US" sz="4000" b="1" dirty="0">
              <a:solidFill>
                <a:srgbClr val="339FE4"/>
              </a:solidFill>
              <a:latin typeface="華康儷黑 Std W5"/>
              <a:ea typeface="華康儷黑 Std W5"/>
              <a:cs typeface="華康儷黑 Std W5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611560" y="1772816"/>
            <a:ext cx="7920880" cy="1008112"/>
            <a:chOff x="611560" y="1772816"/>
            <a:chExt cx="7920880" cy="1008112"/>
          </a:xfrm>
        </p:grpSpPr>
        <p:sp>
          <p:nvSpPr>
            <p:cNvPr id="7" name="矩形 6"/>
            <p:cNvSpPr/>
            <p:nvPr/>
          </p:nvSpPr>
          <p:spPr>
            <a:xfrm>
              <a:off x="611560" y="1772816"/>
              <a:ext cx="7920880" cy="1008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內容版面配置區 8"/>
            <p:cNvSpPr txBox="1">
              <a:spLocks/>
            </p:cNvSpPr>
            <p:nvPr/>
          </p:nvSpPr>
          <p:spPr>
            <a:xfrm>
              <a:off x="2051720" y="1844824"/>
              <a:ext cx="6336704" cy="864096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defTabSz="91440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協助青年適才適性發展，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提供學生職業試探機會，以建立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正確之職業價值觀 </a:t>
              </a:r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611560" y="1772816"/>
              <a:ext cx="1224136" cy="1008112"/>
              <a:chOff x="611560" y="1772816"/>
              <a:chExt cx="1224136" cy="1008112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611560" y="1772816"/>
                <a:ext cx="1224136" cy="1008112"/>
              </a:xfrm>
              <a:prstGeom prst="rect">
                <a:avLst/>
              </a:prstGeom>
              <a:solidFill>
                <a:srgbClr val="CD2C5B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11560" y="2030651"/>
                <a:ext cx="1224136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Hant" altLang="en-US" sz="24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目標</a:t>
                </a:r>
                <a:r>
                  <a:rPr lang="en-US" altLang="zh-Hant" sz="24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1</a:t>
                </a:r>
              </a:p>
            </p:txBody>
          </p:sp>
        </p:grpSp>
      </p:grpSp>
      <p:grpSp>
        <p:nvGrpSpPr>
          <p:cNvPr id="36" name="群組 35"/>
          <p:cNvGrpSpPr/>
          <p:nvPr/>
        </p:nvGrpSpPr>
        <p:grpSpPr>
          <a:xfrm>
            <a:off x="611560" y="2900941"/>
            <a:ext cx="7920880" cy="1008112"/>
            <a:chOff x="611560" y="2852936"/>
            <a:chExt cx="7920880" cy="1008112"/>
          </a:xfrm>
        </p:grpSpPr>
        <p:sp>
          <p:nvSpPr>
            <p:cNvPr id="18" name="矩形 17"/>
            <p:cNvSpPr/>
            <p:nvPr/>
          </p:nvSpPr>
          <p:spPr>
            <a:xfrm>
              <a:off x="611560" y="2852936"/>
              <a:ext cx="7920880" cy="1008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11560" y="2852936"/>
              <a:ext cx="1224136" cy="1008112"/>
            </a:xfrm>
            <a:prstGeom prst="rect">
              <a:avLst/>
            </a:prstGeom>
            <a:solidFill>
              <a:srgbClr val="38B7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內容版面配置區 8"/>
            <p:cNvSpPr txBox="1">
              <a:spLocks/>
            </p:cNvSpPr>
            <p:nvPr/>
          </p:nvSpPr>
          <p:spPr>
            <a:xfrm>
              <a:off x="2051720" y="2924944"/>
              <a:ext cx="6336704" cy="864096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defTabSz="91440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培養臺灣傳統技藝及區域產業人才，提升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高中職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畢業生就業率 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611560" y="3110771"/>
              <a:ext cx="1224136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10000"/>
                </a:lnSpc>
              </a:pPr>
              <a:r>
                <a:rPr lang="zh-Hant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目標</a:t>
              </a:r>
              <a:r>
                <a:rPr lang="en-US" altLang="zh-Hant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2</a:t>
              </a:r>
              <a:endParaRPr lang="en-US" altLang="zh-Hant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611560" y="4029066"/>
            <a:ext cx="7920880" cy="1008112"/>
            <a:chOff x="611560" y="4005064"/>
            <a:chExt cx="7920880" cy="1008112"/>
          </a:xfrm>
        </p:grpSpPr>
        <p:sp>
          <p:nvSpPr>
            <p:cNvPr id="23" name="矩形 22"/>
            <p:cNvSpPr/>
            <p:nvPr/>
          </p:nvSpPr>
          <p:spPr>
            <a:xfrm>
              <a:off x="611560" y="4005064"/>
              <a:ext cx="7920880" cy="1008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11560" y="4005064"/>
              <a:ext cx="1224136" cy="1008112"/>
            </a:xfrm>
            <a:prstGeom prst="rect">
              <a:avLst/>
            </a:prstGeom>
            <a:solidFill>
              <a:srgbClr val="8239A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內容版面配置區 8"/>
            <p:cNvSpPr txBox="1">
              <a:spLocks/>
            </p:cNvSpPr>
            <p:nvPr/>
          </p:nvSpPr>
          <p:spPr>
            <a:xfrm>
              <a:off x="2051720" y="4077072"/>
              <a:ext cx="6336704" cy="864096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defTabSz="91440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拓展青年國際體驗學習機會及多元生活體驗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，提升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青年國際競爭力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611560" y="4262899"/>
              <a:ext cx="1224136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10000"/>
                </a:lnSpc>
              </a:pPr>
              <a:r>
                <a:rPr lang="zh-Hant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目標</a:t>
              </a:r>
              <a:r>
                <a:rPr lang="en-US" altLang="zh-Hant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3</a:t>
              </a: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611560" y="5157192"/>
            <a:ext cx="7920880" cy="1008112"/>
            <a:chOff x="611560" y="5157192"/>
            <a:chExt cx="7920880" cy="1008112"/>
          </a:xfrm>
        </p:grpSpPr>
        <p:sp>
          <p:nvSpPr>
            <p:cNvPr id="28" name="矩形 27"/>
            <p:cNvSpPr/>
            <p:nvPr/>
          </p:nvSpPr>
          <p:spPr>
            <a:xfrm>
              <a:off x="611560" y="5157192"/>
              <a:ext cx="7920880" cy="1008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11560" y="5157192"/>
              <a:ext cx="1224136" cy="1008112"/>
            </a:xfrm>
            <a:prstGeom prst="rect">
              <a:avLst/>
            </a:prstGeom>
            <a:solidFill>
              <a:srgbClr val="359DD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內容版面配置區 8"/>
            <p:cNvSpPr txBox="1">
              <a:spLocks/>
            </p:cNvSpPr>
            <p:nvPr/>
          </p:nvSpPr>
          <p:spPr>
            <a:xfrm>
              <a:off x="2051720" y="5264712"/>
              <a:ext cx="6336704" cy="792088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 lnSpcReduction="1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defTabSz="91440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儲備</a:t>
              </a:r>
              <a:r>
                <a:rPr lang="zh-TW" altLang="en-US" sz="2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青年未來接受高等教育及發展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經費，暢通技術人才回流就學管道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611560" y="5415027"/>
              <a:ext cx="1224136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10000"/>
                </a:lnSpc>
              </a:pPr>
              <a:r>
                <a:rPr lang="zh-Hant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目標</a:t>
              </a:r>
              <a:r>
                <a:rPr lang="en-US" altLang="zh-Hant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4</a:t>
              </a:r>
              <a:endParaRPr lang="en-US" altLang="zh-Hant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1424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5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27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1425" y="6356350"/>
            <a:ext cx="2133600" cy="365125"/>
          </a:xfrm>
        </p:spPr>
        <p:txBody>
          <a:bodyPr/>
          <a:lstStyle/>
          <a:p>
            <a:pPr>
              <a:defRPr/>
            </a:pPr>
            <a:fld id="{3C305AF2-76B8-43D5-AA81-318FDE0B2A32}" type="slidenum">
              <a:rPr lang="zh-TW" altLang="en-US" b="1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zh-TW" altLang="en-US" b="1">
              <a:solidFill>
                <a:schemeClr val="tx1"/>
              </a:solidFill>
            </a:endParaRPr>
          </a:p>
        </p:txBody>
      </p:sp>
      <p:sp>
        <p:nvSpPr>
          <p:cNvPr id="40" name="標題 1"/>
          <p:cNvSpPr txBox="1">
            <a:spLocks/>
          </p:cNvSpPr>
          <p:nvPr/>
        </p:nvSpPr>
        <p:spPr>
          <a:xfrm>
            <a:off x="-1" y="6163533"/>
            <a:ext cx="9144000" cy="561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青年教育與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就業</a:t>
            </a:r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儲蓄帳戶方案架構圖</a:t>
            </a:r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0" y="69144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rgbClr val="339F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三、</a:t>
            </a:r>
            <a:r>
              <a:rPr lang="zh-TW" altLang="en-US" sz="4000" b="1" dirty="0">
                <a:solidFill>
                  <a:srgbClr val="339F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方案說</a:t>
            </a:r>
            <a:r>
              <a:rPr lang="zh-TW" altLang="en-US" sz="4000" b="1" dirty="0" smtClean="0">
                <a:solidFill>
                  <a:srgbClr val="339F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明</a:t>
            </a:r>
            <a:endParaRPr lang="zh-TW" altLang="en-US" sz="4000" b="1" dirty="0">
              <a:solidFill>
                <a:srgbClr val="339FE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8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jpg\擷取_2017_07_04_15_18_36_73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68" y="1502862"/>
            <a:ext cx="432000" cy="40995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jpg\擷取_2017_07_04_15_18_45_3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866" y="1502862"/>
            <a:ext cx="432000" cy="40995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jpg\擷取_2017_07_04_15_18_50_57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737" y="5756019"/>
            <a:ext cx="432000" cy="40996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jpg\擷取_2017_07_04_15_18_54_62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68" y="1571136"/>
            <a:ext cx="432000" cy="40996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1070305-方案架構圖(宜融改壯遊探索、創業見習)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" t="17868" r="227" b="27340"/>
          <a:stretch/>
        </p:blipFill>
        <p:spPr bwMode="auto">
          <a:xfrm>
            <a:off x="22873" y="1896743"/>
            <a:ext cx="9144000" cy="3941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424078" y="4443079"/>
            <a:ext cx="1080000" cy="1980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複審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</a:p>
          <a:p>
            <a:pPr algn="ctr">
              <a:defRPr/>
            </a:pP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108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4-5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教育部受理申請書</a:t>
            </a:r>
            <a:endParaRPr lang="en-US" altLang="zh-TW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、學校持續輔導</a:t>
            </a:r>
            <a:endPara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91389" y="1952624"/>
            <a:ext cx="1116000" cy="447045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勞動部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就業</a:t>
            </a: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媒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合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企業面試甄選錄用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905799" y="2830513"/>
            <a:ext cx="792000" cy="1440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正式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就業</a:t>
            </a:r>
          </a:p>
        </p:txBody>
      </p:sp>
      <p:sp>
        <p:nvSpPr>
          <p:cNvPr id="3085" name="AutoShape 7" descr="「business cartoon」的圖片搜尋結果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8" name="矩形 27"/>
          <p:cNvSpPr/>
          <p:nvPr/>
        </p:nvSpPr>
        <p:spPr>
          <a:xfrm>
            <a:off x="3254342" y="1958525"/>
            <a:ext cx="1080000" cy="172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目的事業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主管機關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審查</a:t>
            </a:r>
            <a:endParaRPr lang="en-US" altLang="zh-TW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優質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職缺</a:t>
            </a:r>
          </a:p>
        </p:txBody>
      </p:sp>
      <p:pic>
        <p:nvPicPr>
          <p:cNvPr id="3087" name="圖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012" y="4237728"/>
            <a:ext cx="115320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矩形 33"/>
          <p:cNvSpPr/>
          <p:nvPr/>
        </p:nvSpPr>
        <p:spPr>
          <a:xfrm>
            <a:off x="1255713" y="1952625"/>
            <a:ext cx="1620000" cy="7921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目的事業</a:t>
            </a: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主管</a:t>
            </a:r>
            <a:endParaRPr lang="en-US" altLang="zh-TW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機關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主動調查</a:t>
            </a:r>
          </a:p>
        </p:txBody>
      </p:sp>
      <p:sp>
        <p:nvSpPr>
          <p:cNvPr id="35" name="矩形 34"/>
          <p:cNvSpPr/>
          <p:nvPr/>
        </p:nvSpPr>
        <p:spPr>
          <a:xfrm>
            <a:off x="1254598" y="2894362"/>
            <a:ext cx="1620000" cy="7921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個別企業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主動</a:t>
            </a: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申請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3094" name="圖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6" y="3465271"/>
            <a:ext cx="648000" cy="6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圖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798" y="2314575"/>
            <a:ext cx="565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6" name="文字方塊 40"/>
          <p:cNvSpPr txBox="1">
            <a:spLocks noChangeArrowheads="1"/>
          </p:cNvSpPr>
          <p:nvPr/>
        </p:nvSpPr>
        <p:spPr bwMode="auto">
          <a:xfrm>
            <a:off x="425258" y="5748478"/>
            <a:ext cx="1080000" cy="73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107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學年度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高中職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應屆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畢業生</a:t>
            </a:r>
          </a:p>
        </p:txBody>
      </p:sp>
      <p:pic>
        <p:nvPicPr>
          <p:cNvPr id="3097" name="圖片 20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23" y="5835730"/>
            <a:ext cx="852331" cy="53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文字方塊 2052"/>
          <p:cNvSpPr txBox="1">
            <a:spLocks noChangeArrowheads="1"/>
          </p:cNvSpPr>
          <p:nvPr/>
        </p:nvSpPr>
        <p:spPr bwMode="auto">
          <a:xfrm>
            <a:off x="1263651" y="3692225"/>
            <a:ext cx="16462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zh-TW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108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4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月前</a:t>
            </a:r>
          </a:p>
        </p:txBody>
      </p:sp>
      <p:sp>
        <p:nvSpPr>
          <p:cNvPr id="3101" name="文字方塊 3"/>
          <p:cNvSpPr txBox="1">
            <a:spLocks noChangeArrowheads="1"/>
          </p:cNvSpPr>
          <p:nvPr/>
        </p:nvSpPr>
        <p:spPr bwMode="auto">
          <a:xfrm>
            <a:off x="234156" y="1543951"/>
            <a:ext cx="112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企業端</a:t>
            </a:r>
          </a:p>
        </p:txBody>
      </p:sp>
      <p:sp>
        <p:nvSpPr>
          <p:cNvPr id="3102" name="文字方塊 35"/>
          <p:cNvSpPr txBox="1">
            <a:spLocks noChangeArrowheads="1"/>
          </p:cNvSpPr>
          <p:nvPr/>
        </p:nvSpPr>
        <p:spPr bwMode="auto">
          <a:xfrm>
            <a:off x="180975" y="4313237"/>
            <a:ext cx="112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青年端</a:t>
            </a:r>
          </a:p>
        </p:txBody>
      </p:sp>
      <p:sp>
        <p:nvSpPr>
          <p:cNvPr id="3103" name="文字方塊 4"/>
          <p:cNvSpPr txBox="1">
            <a:spLocks noChangeArrowheads="1"/>
          </p:cNvSpPr>
          <p:nvPr/>
        </p:nvSpPr>
        <p:spPr bwMode="auto">
          <a:xfrm>
            <a:off x="485775" y="2227263"/>
            <a:ext cx="617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1-1</a:t>
            </a:r>
            <a:endParaRPr lang="zh-TW" altLang="en-US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04" name="文字方塊 36"/>
          <p:cNvSpPr txBox="1">
            <a:spLocks noChangeArrowheads="1"/>
          </p:cNvSpPr>
          <p:nvPr/>
        </p:nvSpPr>
        <p:spPr bwMode="auto">
          <a:xfrm>
            <a:off x="470252" y="3122794"/>
            <a:ext cx="617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endParaRPr lang="zh-TW" altLang="en-US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05" name="文字方塊 34"/>
          <p:cNvSpPr txBox="1">
            <a:spLocks noChangeArrowheads="1"/>
          </p:cNvSpPr>
          <p:nvPr/>
        </p:nvSpPr>
        <p:spPr bwMode="auto">
          <a:xfrm>
            <a:off x="5455861" y="5068128"/>
            <a:ext cx="1008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計畫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審查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推薦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3106" name="文字方塊 41"/>
          <p:cNvSpPr txBox="1">
            <a:spLocks noChangeArrowheads="1"/>
          </p:cNvSpPr>
          <p:nvPr/>
        </p:nvSpPr>
        <p:spPr bwMode="auto">
          <a:xfrm>
            <a:off x="5483389" y="4608231"/>
            <a:ext cx="1008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108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5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zh-TW" altLang="en-US" sz="1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37" name="標題 1"/>
          <p:cNvSpPr txBox="1">
            <a:spLocks/>
          </p:cNvSpPr>
          <p:nvPr/>
        </p:nvSpPr>
        <p:spPr>
          <a:xfrm>
            <a:off x="0" y="558582"/>
            <a:ext cx="9144000" cy="561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900" b="1" dirty="0" smtClean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「青年就業領航計畫」申請</a:t>
            </a:r>
            <a:r>
              <a:rPr lang="zh-TW" altLang="en-US" sz="2900" b="1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途徑</a:t>
            </a:r>
          </a:p>
        </p:txBody>
      </p:sp>
      <p:sp>
        <p:nvSpPr>
          <p:cNvPr id="36" name="向右箭號 35"/>
          <p:cNvSpPr/>
          <p:nvPr/>
        </p:nvSpPr>
        <p:spPr>
          <a:xfrm>
            <a:off x="5806029" y="2736326"/>
            <a:ext cx="648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42" name="向右箭號 41"/>
          <p:cNvSpPr/>
          <p:nvPr/>
        </p:nvSpPr>
        <p:spPr>
          <a:xfrm>
            <a:off x="5551190" y="4879216"/>
            <a:ext cx="90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43" name="向右箭號 42"/>
          <p:cNvSpPr/>
          <p:nvPr/>
        </p:nvSpPr>
        <p:spPr>
          <a:xfrm>
            <a:off x="2824318" y="4879213"/>
            <a:ext cx="18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BCE4E6"/>
              </a:clrFrom>
              <a:clrTo>
                <a:srgbClr val="BCE4E6">
                  <a:alpha val="0"/>
                </a:srgbClr>
              </a:clrTo>
            </a:clrChange>
          </a:blip>
          <a:srcRect b="1338"/>
          <a:stretch>
            <a:fillRect/>
          </a:stretch>
        </p:blipFill>
        <p:spPr bwMode="auto">
          <a:xfrm>
            <a:off x="512754" y="4743021"/>
            <a:ext cx="900000" cy="965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2" descr="\\10.0.19.219\Cheers 公用檔案區\廣告\Cheers廣告\04 企劃案\02 客製化提案\2016典範科大\03.主視覺\logos\教育部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02350" y="4000513"/>
            <a:ext cx="534389" cy="540000"/>
          </a:xfrm>
          <a:prstGeom prst="rect">
            <a:avLst/>
          </a:prstGeom>
          <a:noFill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1429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7</a:t>
            </a:fld>
            <a:endParaRPr lang="zh-TW" altLang="en-US" b="1">
              <a:solidFill>
                <a:schemeClr val="tx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055173" y="4443079"/>
            <a:ext cx="1080000" cy="1980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初審</a:t>
            </a: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</a:p>
          <a:p>
            <a:pPr algn="ctr">
              <a:defRPr/>
            </a:pP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108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3-4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學校輔導</a:t>
            </a:r>
            <a:endParaRPr lang="en-US" altLang="zh-TW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、審查及推薦</a:t>
            </a:r>
            <a:endParaRPr lang="en-US" altLang="zh-TW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endPara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87" y="6101516"/>
            <a:ext cx="717771" cy="615654"/>
          </a:xfrm>
          <a:prstGeom prst="rect">
            <a:avLst/>
          </a:prstGeom>
        </p:spPr>
      </p:pic>
      <p:sp>
        <p:nvSpPr>
          <p:cNvPr id="47" name="向右箭號 46"/>
          <p:cNvSpPr/>
          <p:nvPr/>
        </p:nvSpPr>
        <p:spPr>
          <a:xfrm>
            <a:off x="4190371" y="4879542"/>
            <a:ext cx="18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46" name="文字方塊 41"/>
          <p:cNvSpPr txBox="1">
            <a:spLocks noChangeArrowheads="1"/>
          </p:cNvSpPr>
          <p:nvPr/>
        </p:nvSpPr>
        <p:spPr bwMode="auto">
          <a:xfrm>
            <a:off x="6454029" y="5279779"/>
            <a:ext cx="1188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108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6-8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zh-TW" altLang="en-US" sz="1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48" name="圖片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矩形 40"/>
          <p:cNvSpPr/>
          <p:nvPr/>
        </p:nvSpPr>
        <p:spPr>
          <a:xfrm>
            <a:off x="1479486" y="4443079"/>
            <a:ext cx="1296000" cy="1980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意願調查</a:t>
            </a: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</a:p>
          <a:p>
            <a:pPr algn="ctr">
              <a:defRPr/>
            </a:pP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 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107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12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線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上申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請</a:t>
            </a: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         </a:t>
            </a:r>
            <a:endParaRPr lang="en-US" altLang="zh-TW" sz="16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 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108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  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2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21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日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-</a:t>
            </a:r>
          </a:p>
          <a:p>
            <a:pPr algn="ctr">
              <a:defRPr/>
            </a:pP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16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日 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641593" y="1952625"/>
            <a:ext cx="1080000" cy="172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勞動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部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審查</a:t>
            </a:r>
            <a:endParaRPr lang="en-US" altLang="zh-TW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工作崗位</a:t>
            </a:r>
            <a:endParaRPr lang="en-US" altLang="zh-TW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訓練計畫</a:t>
            </a:r>
            <a:endPara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52" name="向右箭號 51"/>
          <p:cNvSpPr/>
          <p:nvPr/>
        </p:nvSpPr>
        <p:spPr>
          <a:xfrm>
            <a:off x="4418644" y="2687670"/>
            <a:ext cx="18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53" name="向右箭號 52"/>
          <p:cNvSpPr/>
          <p:nvPr/>
        </p:nvSpPr>
        <p:spPr>
          <a:xfrm>
            <a:off x="2992706" y="2236378"/>
            <a:ext cx="18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54" name="向右箭號 53"/>
          <p:cNvSpPr/>
          <p:nvPr/>
        </p:nvSpPr>
        <p:spPr>
          <a:xfrm>
            <a:off x="2989906" y="3182443"/>
            <a:ext cx="18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55" name="文字方塊 34"/>
          <p:cNvSpPr txBox="1">
            <a:spLocks noChangeArrowheads="1"/>
          </p:cNvSpPr>
          <p:nvPr/>
        </p:nvSpPr>
        <p:spPr bwMode="auto">
          <a:xfrm>
            <a:off x="5599123" y="2484047"/>
            <a:ext cx="1008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審查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通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過</a:t>
            </a:r>
          </a:p>
        </p:txBody>
      </p:sp>
      <p:sp>
        <p:nvSpPr>
          <p:cNvPr id="56" name="向右箭號 55"/>
          <p:cNvSpPr/>
          <p:nvPr/>
        </p:nvSpPr>
        <p:spPr>
          <a:xfrm>
            <a:off x="7648229" y="3440013"/>
            <a:ext cx="18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</p:spTree>
    <p:extLst>
      <p:ext uri="{BB962C8B-B14F-4D97-AF65-F5344CB8AC3E}">
        <p14:creationId xmlns:p14="http://schemas.microsoft.com/office/powerpoint/2010/main" val="93600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890691" y="2278561"/>
            <a:ext cx="1080000" cy="23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複審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</a:p>
          <a:p>
            <a:pPr algn="ctr">
              <a:defRPr/>
            </a:pP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108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4-5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教育部青年署受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理</a:t>
            </a: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申請書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、學校持續</a:t>
            </a: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輔導</a:t>
            </a:r>
            <a:endPara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86077" y="2263951"/>
            <a:ext cx="1080000" cy="23400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108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8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計畫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開始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執行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3085" name="AutoShape 7" descr="「business cartoon」的圖片搜尋結果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3096" name="文字方塊 40"/>
          <p:cNvSpPr txBox="1">
            <a:spLocks noChangeArrowheads="1"/>
          </p:cNvSpPr>
          <p:nvPr/>
        </p:nvSpPr>
        <p:spPr bwMode="auto">
          <a:xfrm>
            <a:off x="681175" y="3801655"/>
            <a:ext cx="10867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107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學年度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高中職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應屆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畢業生</a:t>
            </a:r>
          </a:p>
        </p:txBody>
      </p:sp>
      <p:sp>
        <p:nvSpPr>
          <p:cNvPr id="3102" name="文字方塊 35"/>
          <p:cNvSpPr txBox="1">
            <a:spLocks noChangeArrowheads="1"/>
          </p:cNvSpPr>
          <p:nvPr/>
        </p:nvSpPr>
        <p:spPr bwMode="auto">
          <a:xfrm>
            <a:off x="792085" y="1620043"/>
            <a:ext cx="1120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端</a:t>
            </a:r>
          </a:p>
        </p:txBody>
      </p:sp>
      <p:sp>
        <p:nvSpPr>
          <p:cNvPr id="3105" name="文字方塊 34"/>
          <p:cNvSpPr txBox="1">
            <a:spLocks noChangeArrowheads="1"/>
          </p:cNvSpPr>
          <p:nvPr/>
        </p:nvSpPr>
        <p:spPr bwMode="auto">
          <a:xfrm>
            <a:off x="5984143" y="3511129"/>
            <a:ext cx="108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計畫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審查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通過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3106" name="文字方塊 41"/>
          <p:cNvSpPr txBox="1">
            <a:spLocks noChangeArrowheads="1"/>
          </p:cNvSpPr>
          <p:nvPr/>
        </p:nvSpPr>
        <p:spPr bwMode="auto">
          <a:xfrm>
            <a:off x="5989603" y="3055349"/>
            <a:ext cx="108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108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7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zh-TW" altLang="en-US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37" name="標題 1"/>
          <p:cNvSpPr txBox="1">
            <a:spLocks/>
          </p:cNvSpPr>
          <p:nvPr/>
        </p:nvSpPr>
        <p:spPr>
          <a:xfrm>
            <a:off x="0" y="558184"/>
            <a:ext cx="9144000" cy="561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900" b="1" dirty="0" smtClean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「青年</a:t>
            </a:r>
            <a:r>
              <a:rPr lang="zh-TW" altLang="en-US" sz="2900" b="1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體驗學習</a:t>
            </a:r>
            <a:r>
              <a:rPr lang="zh-TW" altLang="en-US" sz="2900" b="1" dirty="0" smtClean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計畫」申請</a:t>
            </a:r>
            <a:r>
              <a:rPr lang="zh-TW" altLang="en-US" sz="2900" b="1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途徑</a:t>
            </a:r>
          </a:p>
        </p:txBody>
      </p:sp>
      <p:sp>
        <p:nvSpPr>
          <p:cNvPr id="42" name="向右箭號 41"/>
          <p:cNvSpPr/>
          <p:nvPr/>
        </p:nvSpPr>
        <p:spPr>
          <a:xfrm>
            <a:off x="5997304" y="3329277"/>
            <a:ext cx="1080000" cy="216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43" name="向右箭號 42"/>
          <p:cNvSpPr/>
          <p:nvPr/>
        </p:nvSpPr>
        <p:spPr>
          <a:xfrm>
            <a:off x="3278982" y="3331933"/>
            <a:ext cx="216000" cy="216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BCE4E6"/>
              </a:clrFrom>
              <a:clrTo>
                <a:srgbClr val="BCE4E6">
                  <a:alpha val="0"/>
                </a:srgbClr>
              </a:clrTo>
            </a:clrChange>
          </a:blip>
          <a:srcRect b="1338"/>
          <a:stretch>
            <a:fillRect/>
          </a:stretch>
        </p:blipFill>
        <p:spPr bwMode="auto">
          <a:xfrm>
            <a:off x="732745" y="2395311"/>
            <a:ext cx="1125770" cy="120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2" descr="\\10.0.19.219\Cheers 公用檔案區\廣告\Cheers廣告\04 企劃案\02 客製化提案\2016典範科大\03.主視覺\logos\教育部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3496" y="1615823"/>
            <a:ext cx="534389" cy="540000"/>
          </a:xfrm>
          <a:prstGeom prst="rect">
            <a:avLst/>
          </a:prstGeom>
          <a:noFill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1425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8</a:t>
            </a:fld>
            <a:endParaRPr lang="zh-TW" altLang="en-US" b="1">
              <a:solidFill>
                <a:schemeClr val="tx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526690" y="2267774"/>
            <a:ext cx="1080000" cy="23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初審</a:t>
            </a: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</a:p>
          <a:p>
            <a:pPr algn="ctr">
              <a:defRPr/>
            </a:pP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108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3-4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學校輔導</a:t>
            </a:r>
            <a:endParaRPr lang="en-US" altLang="zh-TW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、審查及推薦</a:t>
            </a:r>
            <a:endParaRPr lang="en-US" altLang="zh-TW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endParaRPr lang="en-US" altLang="zh-TW" sz="16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04" y="4747069"/>
            <a:ext cx="717771" cy="679348"/>
          </a:xfrm>
          <a:prstGeom prst="rect">
            <a:avLst/>
          </a:prstGeom>
        </p:spPr>
      </p:pic>
      <p:sp>
        <p:nvSpPr>
          <p:cNvPr id="47" name="向右箭號 46"/>
          <p:cNvSpPr/>
          <p:nvPr/>
        </p:nvSpPr>
        <p:spPr>
          <a:xfrm>
            <a:off x="4644091" y="3330896"/>
            <a:ext cx="216000" cy="216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808" y="4878513"/>
            <a:ext cx="1440000" cy="138038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225" y="1259873"/>
            <a:ext cx="826888" cy="1004078"/>
          </a:xfrm>
          <a:prstGeom prst="rect">
            <a:avLst/>
          </a:prstGeom>
        </p:spPr>
      </p:pic>
      <p:pic>
        <p:nvPicPr>
          <p:cNvPr id="22" name="圖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/>
          <p:nvPr/>
        </p:nvSpPr>
        <p:spPr>
          <a:xfrm>
            <a:off x="1949072" y="2264655"/>
            <a:ext cx="1296000" cy="235390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意願調查</a:t>
            </a: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</a:p>
          <a:p>
            <a:pPr algn="ctr">
              <a:defRPr/>
            </a:pP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 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107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12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線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上申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請</a:t>
            </a: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         </a:t>
            </a:r>
            <a:endParaRPr lang="en-US" altLang="zh-TW" sz="16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 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108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  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2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21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日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-</a:t>
            </a:r>
          </a:p>
          <a:p>
            <a:pPr algn="ctr">
              <a:defRPr/>
            </a:pP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16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日 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</p:spTree>
    <p:extLst>
      <p:ext uri="{BB962C8B-B14F-4D97-AF65-F5344CB8AC3E}">
        <p14:creationId xmlns:p14="http://schemas.microsoft.com/office/powerpoint/2010/main" val="107622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 txBox="1">
            <a:spLocks/>
          </p:cNvSpPr>
          <p:nvPr/>
        </p:nvSpPr>
        <p:spPr>
          <a:xfrm>
            <a:off x="0" y="69144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339F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四、實施方式</a:t>
            </a:r>
          </a:p>
        </p:txBody>
      </p:sp>
      <p:grpSp>
        <p:nvGrpSpPr>
          <p:cNvPr id="139" name="群組 138"/>
          <p:cNvGrpSpPr/>
          <p:nvPr/>
        </p:nvGrpSpPr>
        <p:grpSpPr>
          <a:xfrm>
            <a:off x="716024" y="2976951"/>
            <a:ext cx="7830590" cy="510961"/>
            <a:chOff x="449692" y="2780928"/>
            <a:chExt cx="7830590" cy="510961"/>
          </a:xfrm>
        </p:grpSpPr>
        <p:grpSp>
          <p:nvGrpSpPr>
            <p:cNvPr id="46" name="群組 45"/>
            <p:cNvGrpSpPr/>
            <p:nvPr/>
          </p:nvGrpSpPr>
          <p:grpSpPr>
            <a:xfrm>
              <a:off x="449692" y="2780928"/>
              <a:ext cx="3444076" cy="502083"/>
              <a:chOff x="790698" y="1893205"/>
              <a:chExt cx="3444076" cy="502083"/>
            </a:xfrm>
          </p:grpSpPr>
          <p:grpSp>
            <p:nvGrpSpPr>
              <p:cNvPr id="47" name="群組 46"/>
              <p:cNvGrpSpPr/>
              <p:nvPr/>
            </p:nvGrpSpPr>
            <p:grpSpPr>
              <a:xfrm>
                <a:off x="790698" y="1893205"/>
                <a:ext cx="3444076" cy="502083"/>
                <a:chOff x="3463746" y="1844824"/>
                <a:chExt cx="3444076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49" name="平行四邊形 48"/>
                <p:cNvSpPr/>
                <p:nvPr/>
              </p:nvSpPr>
              <p:spPr>
                <a:xfrm>
                  <a:off x="3695568" y="1844824"/>
                  <a:ext cx="3212254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0" name="平行四邊形 49"/>
                <p:cNvSpPr/>
                <p:nvPr/>
              </p:nvSpPr>
              <p:spPr>
                <a:xfrm>
                  <a:off x="3463746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48" name="矩形 47"/>
              <p:cNvSpPr/>
              <p:nvPr/>
            </p:nvSpPr>
            <p:spPr>
              <a:xfrm>
                <a:off x="900450" y="1925312"/>
                <a:ext cx="3199405" cy="436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TW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3</a:t>
                </a: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   生涯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輔導</a:t>
                </a: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及申請作業   </a:t>
                </a:r>
              </a:p>
            </p:txBody>
          </p:sp>
        </p:grpSp>
        <p:grpSp>
          <p:nvGrpSpPr>
            <p:cNvPr id="115" name="群組 114"/>
            <p:cNvGrpSpPr/>
            <p:nvPr/>
          </p:nvGrpSpPr>
          <p:grpSpPr>
            <a:xfrm>
              <a:off x="3922406" y="2786401"/>
              <a:ext cx="2094258" cy="505488"/>
              <a:chOff x="4027772" y="2786401"/>
              <a:chExt cx="2094258" cy="505488"/>
            </a:xfrm>
          </p:grpSpPr>
          <p:grpSp>
            <p:nvGrpSpPr>
              <p:cNvPr id="52" name="群組 51"/>
              <p:cNvGrpSpPr/>
              <p:nvPr/>
            </p:nvGrpSpPr>
            <p:grpSpPr>
              <a:xfrm>
                <a:off x="4027772" y="2789806"/>
                <a:ext cx="2094258" cy="502083"/>
                <a:chOff x="4767732" y="1853702"/>
                <a:chExt cx="1995962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54" name="平行四邊形 53"/>
                <p:cNvSpPr/>
                <p:nvPr/>
              </p:nvSpPr>
              <p:spPr>
                <a:xfrm>
                  <a:off x="4857940" y="1853702"/>
                  <a:ext cx="1905754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5" name="平行四邊形 54"/>
                <p:cNvSpPr/>
                <p:nvPr/>
              </p:nvSpPr>
              <p:spPr>
                <a:xfrm>
                  <a:off x="4767732" y="1853702"/>
                  <a:ext cx="589601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53" name="矩形 52"/>
              <p:cNvSpPr/>
              <p:nvPr/>
            </p:nvSpPr>
            <p:spPr>
              <a:xfrm>
                <a:off x="4155910" y="2786401"/>
                <a:ext cx="1867520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</a:t>
                </a:r>
                <a:r>
                  <a:rPr lang="en-US" altLang="zh-TW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4   </a:t>
                </a: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審查方式</a:t>
                </a:r>
                <a:endParaRPr lang="zh-TW" altLang="en-US" sz="2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  <p:grpSp>
          <p:nvGrpSpPr>
            <p:cNvPr id="56" name="群組 55"/>
            <p:cNvGrpSpPr/>
            <p:nvPr/>
          </p:nvGrpSpPr>
          <p:grpSpPr>
            <a:xfrm>
              <a:off x="6077536" y="2780928"/>
              <a:ext cx="2202746" cy="506522"/>
              <a:chOff x="812678" y="1893205"/>
              <a:chExt cx="2202746" cy="506522"/>
            </a:xfrm>
          </p:grpSpPr>
          <p:grpSp>
            <p:nvGrpSpPr>
              <p:cNvPr id="57" name="群組 56"/>
              <p:cNvGrpSpPr/>
              <p:nvPr/>
            </p:nvGrpSpPr>
            <p:grpSpPr>
              <a:xfrm>
                <a:off x="812678" y="1893205"/>
                <a:ext cx="2122897" cy="502083"/>
                <a:chOff x="3485726" y="1844824"/>
                <a:chExt cx="2122897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59" name="平行四邊形 58"/>
                <p:cNvSpPr/>
                <p:nvPr/>
              </p:nvSpPr>
              <p:spPr>
                <a:xfrm>
                  <a:off x="3500261" y="1844824"/>
                  <a:ext cx="2108362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0" name="平行四邊形 59"/>
                <p:cNvSpPr/>
                <p:nvPr/>
              </p:nvSpPr>
              <p:spPr>
                <a:xfrm>
                  <a:off x="3485726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58" name="矩形 57"/>
              <p:cNvSpPr/>
              <p:nvPr/>
            </p:nvSpPr>
            <p:spPr>
              <a:xfrm>
                <a:off x="915910" y="1934984"/>
                <a:ext cx="2099514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 altLang="zh-TW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5   </a:t>
                </a: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就學配套</a:t>
                </a:r>
                <a:endParaRPr lang="zh-TW" altLang="en-US" sz="2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</p:grpSp>
      <p:grpSp>
        <p:nvGrpSpPr>
          <p:cNvPr id="137" name="群組 136"/>
          <p:cNvGrpSpPr/>
          <p:nvPr/>
        </p:nvGrpSpPr>
        <p:grpSpPr>
          <a:xfrm>
            <a:off x="1784323" y="4749536"/>
            <a:ext cx="7025308" cy="502083"/>
            <a:chOff x="449692" y="4509120"/>
            <a:chExt cx="7025308" cy="502083"/>
          </a:xfrm>
        </p:grpSpPr>
        <p:grpSp>
          <p:nvGrpSpPr>
            <p:cNvPr id="93" name="群組 92"/>
            <p:cNvGrpSpPr/>
            <p:nvPr/>
          </p:nvGrpSpPr>
          <p:grpSpPr>
            <a:xfrm>
              <a:off x="449692" y="4509120"/>
              <a:ext cx="3810940" cy="502083"/>
              <a:chOff x="431225" y="4509120"/>
              <a:chExt cx="3810940" cy="502083"/>
            </a:xfrm>
          </p:grpSpPr>
          <p:grpSp>
            <p:nvGrpSpPr>
              <p:cNvPr id="92" name="群組 91"/>
              <p:cNvGrpSpPr/>
              <p:nvPr/>
            </p:nvGrpSpPr>
            <p:grpSpPr>
              <a:xfrm>
                <a:off x="431225" y="4509120"/>
                <a:ext cx="3309157" cy="502083"/>
                <a:chOff x="431225" y="4509120"/>
                <a:chExt cx="3309157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79" name="平行四邊形 78"/>
                <p:cNvSpPr/>
                <p:nvPr/>
              </p:nvSpPr>
              <p:spPr>
                <a:xfrm>
                  <a:off x="663048" y="4509120"/>
                  <a:ext cx="3077334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0" name="平行四邊形 79"/>
                <p:cNvSpPr/>
                <p:nvPr/>
              </p:nvSpPr>
              <p:spPr>
                <a:xfrm>
                  <a:off x="431225" y="4509120"/>
                  <a:ext cx="729918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78" name="矩形 77"/>
              <p:cNvSpPr/>
              <p:nvPr/>
            </p:nvSpPr>
            <p:spPr>
              <a:xfrm>
                <a:off x="658667" y="4532699"/>
                <a:ext cx="3583498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 altLang="zh-TW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9   </a:t>
                </a: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體驗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期間進修方式</a:t>
                </a:r>
              </a:p>
            </p:txBody>
          </p:sp>
        </p:grpSp>
        <p:grpSp>
          <p:nvGrpSpPr>
            <p:cNvPr id="94" name="群組 93"/>
            <p:cNvGrpSpPr/>
            <p:nvPr/>
          </p:nvGrpSpPr>
          <p:grpSpPr>
            <a:xfrm>
              <a:off x="3781743" y="4509120"/>
              <a:ext cx="3693257" cy="502083"/>
              <a:chOff x="-181340" y="4509120"/>
              <a:chExt cx="3693257" cy="502083"/>
            </a:xfrm>
          </p:grpSpPr>
          <p:grpSp>
            <p:nvGrpSpPr>
              <p:cNvPr id="95" name="群組 94"/>
              <p:cNvGrpSpPr/>
              <p:nvPr/>
            </p:nvGrpSpPr>
            <p:grpSpPr>
              <a:xfrm>
                <a:off x="-181340" y="4509120"/>
                <a:ext cx="2234921" cy="502083"/>
                <a:chOff x="-181340" y="4509120"/>
                <a:chExt cx="2234921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97" name="平行四邊形 96"/>
                <p:cNvSpPr/>
                <p:nvPr/>
              </p:nvSpPr>
              <p:spPr>
                <a:xfrm>
                  <a:off x="423350" y="4509120"/>
                  <a:ext cx="1630231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98" name="平行四邊形 97"/>
                <p:cNvSpPr/>
                <p:nvPr/>
              </p:nvSpPr>
              <p:spPr>
                <a:xfrm>
                  <a:off x="-181340" y="4509120"/>
                  <a:ext cx="729918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96" name="矩形 95"/>
              <p:cNvSpPr/>
              <p:nvPr/>
            </p:nvSpPr>
            <p:spPr>
              <a:xfrm>
                <a:off x="-71581" y="4532699"/>
                <a:ext cx="3583498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 altLang="zh-TW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10   </a:t>
                </a: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兵役配套</a:t>
                </a:r>
                <a:endParaRPr lang="zh-TW" altLang="en-US" sz="2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</p:grpSp>
      <p:grpSp>
        <p:nvGrpSpPr>
          <p:cNvPr id="159" name="群組 158"/>
          <p:cNvGrpSpPr/>
          <p:nvPr/>
        </p:nvGrpSpPr>
        <p:grpSpPr>
          <a:xfrm>
            <a:off x="2164568" y="2069637"/>
            <a:ext cx="5558030" cy="502083"/>
            <a:chOff x="449692" y="2221398"/>
            <a:chExt cx="5468372" cy="502083"/>
          </a:xfrm>
        </p:grpSpPr>
        <p:grpSp>
          <p:nvGrpSpPr>
            <p:cNvPr id="99" name="群組 98"/>
            <p:cNvGrpSpPr/>
            <p:nvPr/>
          </p:nvGrpSpPr>
          <p:grpSpPr>
            <a:xfrm>
              <a:off x="449692" y="2221398"/>
              <a:ext cx="2075873" cy="502083"/>
              <a:chOff x="790698" y="1893205"/>
              <a:chExt cx="2075873" cy="502083"/>
            </a:xfrm>
          </p:grpSpPr>
          <p:grpSp>
            <p:nvGrpSpPr>
              <p:cNvPr id="100" name="群組 99"/>
              <p:cNvGrpSpPr/>
              <p:nvPr/>
            </p:nvGrpSpPr>
            <p:grpSpPr>
              <a:xfrm>
                <a:off x="790698" y="1893205"/>
                <a:ext cx="2073053" cy="502083"/>
                <a:chOff x="3463746" y="1844824"/>
                <a:chExt cx="2073053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02" name="平行四邊形 101"/>
                <p:cNvSpPr/>
                <p:nvPr/>
              </p:nvSpPr>
              <p:spPr>
                <a:xfrm>
                  <a:off x="3695568" y="1844824"/>
                  <a:ext cx="1841231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3" name="平行四邊形 102"/>
                <p:cNvSpPr/>
                <p:nvPr/>
              </p:nvSpPr>
              <p:spPr>
                <a:xfrm>
                  <a:off x="3463746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01" name="矩形 100"/>
              <p:cNvSpPr/>
              <p:nvPr/>
            </p:nvSpPr>
            <p:spPr>
              <a:xfrm>
                <a:off x="900451" y="1898678"/>
                <a:ext cx="1966120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mr-IN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1   </a:t>
                </a: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</a:t>
                </a:r>
                <a:r>
                  <a:rPr lang="zh-TW" altLang="mr-IN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方案</a:t>
                </a:r>
                <a:r>
                  <a:rPr lang="zh-TW" altLang="mr-IN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對象</a:t>
                </a:r>
              </a:p>
            </p:txBody>
          </p:sp>
        </p:grpSp>
        <p:grpSp>
          <p:nvGrpSpPr>
            <p:cNvPr id="116" name="群組 115"/>
            <p:cNvGrpSpPr/>
            <p:nvPr/>
          </p:nvGrpSpPr>
          <p:grpSpPr>
            <a:xfrm>
              <a:off x="2554203" y="2221398"/>
              <a:ext cx="3363861" cy="502083"/>
              <a:chOff x="2659569" y="2780928"/>
              <a:chExt cx="3363861" cy="502083"/>
            </a:xfrm>
          </p:grpSpPr>
          <p:grpSp>
            <p:nvGrpSpPr>
              <p:cNvPr id="117" name="群組 116"/>
              <p:cNvGrpSpPr/>
              <p:nvPr/>
            </p:nvGrpSpPr>
            <p:grpSpPr>
              <a:xfrm>
                <a:off x="2659569" y="2780928"/>
                <a:ext cx="2665868" cy="502083"/>
                <a:chOff x="3463746" y="1844824"/>
                <a:chExt cx="2540743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19" name="平行四邊形 118"/>
                <p:cNvSpPr/>
                <p:nvPr/>
              </p:nvSpPr>
              <p:spPr>
                <a:xfrm>
                  <a:off x="3695569" y="1844824"/>
                  <a:ext cx="2308920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20" name="平行四邊形 119"/>
                <p:cNvSpPr/>
                <p:nvPr/>
              </p:nvSpPr>
              <p:spPr>
                <a:xfrm>
                  <a:off x="3463746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18" name="矩形 117"/>
              <p:cNvSpPr/>
              <p:nvPr/>
            </p:nvSpPr>
            <p:spPr>
              <a:xfrm>
                <a:off x="2774726" y="2786401"/>
                <a:ext cx="3248704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2   </a:t>
                </a: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培訓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種子教師</a:t>
                </a:r>
              </a:p>
            </p:txBody>
          </p:sp>
        </p:grpSp>
      </p:grpSp>
      <p:grpSp>
        <p:nvGrpSpPr>
          <p:cNvPr id="138" name="群組 137"/>
          <p:cNvGrpSpPr/>
          <p:nvPr/>
        </p:nvGrpSpPr>
        <p:grpSpPr>
          <a:xfrm>
            <a:off x="1395028" y="3897686"/>
            <a:ext cx="6367428" cy="502083"/>
            <a:chOff x="449694" y="3645024"/>
            <a:chExt cx="6367428" cy="502083"/>
          </a:xfrm>
        </p:grpSpPr>
        <p:grpSp>
          <p:nvGrpSpPr>
            <p:cNvPr id="104" name="群組 103"/>
            <p:cNvGrpSpPr/>
            <p:nvPr/>
          </p:nvGrpSpPr>
          <p:grpSpPr>
            <a:xfrm>
              <a:off x="2559656" y="3645024"/>
              <a:ext cx="2102509" cy="502083"/>
              <a:chOff x="-590437" y="1893205"/>
              <a:chExt cx="2102509" cy="502083"/>
            </a:xfrm>
          </p:grpSpPr>
          <p:grpSp>
            <p:nvGrpSpPr>
              <p:cNvPr id="105" name="群組 104"/>
              <p:cNvGrpSpPr/>
              <p:nvPr/>
            </p:nvGrpSpPr>
            <p:grpSpPr>
              <a:xfrm>
                <a:off x="-590437" y="1893205"/>
                <a:ext cx="2075876" cy="502083"/>
                <a:chOff x="2082611" y="1844824"/>
                <a:chExt cx="2075876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07" name="平行四邊形 106"/>
                <p:cNvSpPr/>
                <p:nvPr/>
              </p:nvSpPr>
              <p:spPr>
                <a:xfrm>
                  <a:off x="2314436" y="1844824"/>
                  <a:ext cx="1844051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8" name="平行四邊形 107"/>
                <p:cNvSpPr/>
                <p:nvPr/>
              </p:nvSpPr>
              <p:spPr>
                <a:xfrm>
                  <a:off x="2082611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06" name="矩形 105"/>
              <p:cNvSpPr/>
              <p:nvPr/>
            </p:nvSpPr>
            <p:spPr>
              <a:xfrm>
                <a:off x="-454048" y="1907731"/>
                <a:ext cx="1966120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TW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7   </a:t>
                </a: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優質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職缺</a:t>
                </a:r>
              </a:p>
            </p:txBody>
          </p:sp>
        </p:grpSp>
        <p:grpSp>
          <p:nvGrpSpPr>
            <p:cNvPr id="126" name="群組 125"/>
            <p:cNvGrpSpPr/>
            <p:nvPr/>
          </p:nvGrpSpPr>
          <p:grpSpPr>
            <a:xfrm>
              <a:off x="449694" y="3645024"/>
              <a:ext cx="3363859" cy="502083"/>
              <a:chOff x="2659571" y="2780928"/>
              <a:chExt cx="3363859" cy="502083"/>
            </a:xfrm>
          </p:grpSpPr>
          <p:grpSp>
            <p:nvGrpSpPr>
              <p:cNvPr id="127" name="群組 126"/>
              <p:cNvGrpSpPr/>
              <p:nvPr/>
            </p:nvGrpSpPr>
            <p:grpSpPr>
              <a:xfrm>
                <a:off x="2659571" y="2780928"/>
                <a:ext cx="2043240" cy="502083"/>
                <a:chOff x="3463746" y="1844824"/>
                <a:chExt cx="1947338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29" name="平行四邊形 128"/>
                <p:cNvSpPr/>
                <p:nvPr/>
              </p:nvSpPr>
              <p:spPr>
                <a:xfrm>
                  <a:off x="3695569" y="1844824"/>
                  <a:ext cx="1715515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30" name="平行四邊形 129"/>
                <p:cNvSpPr/>
                <p:nvPr/>
              </p:nvSpPr>
              <p:spPr>
                <a:xfrm>
                  <a:off x="3463746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28" name="矩形 127"/>
              <p:cNvSpPr/>
              <p:nvPr/>
            </p:nvSpPr>
            <p:spPr>
              <a:xfrm>
                <a:off x="2774726" y="2813560"/>
                <a:ext cx="3248704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 altLang="zh-TW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6   </a:t>
                </a: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儲蓄帳戶</a:t>
                </a:r>
                <a:endParaRPr lang="zh-TW" altLang="en-US" sz="2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  <p:grpSp>
          <p:nvGrpSpPr>
            <p:cNvPr id="131" name="群組 130"/>
            <p:cNvGrpSpPr/>
            <p:nvPr/>
          </p:nvGrpSpPr>
          <p:grpSpPr>
            <a:xfrm>
              <a:off x="4714615" y="3645024"/>
              <a:ext cx="2102507" cy="502083"/>
              <a:chOff x="-821428" y="1893205"/>
              <a:chExt cx="2102507" cy="502083"/>
            </a:xfrm>
          </p:grpSpPr>
          <p:grpSp>
            <p:nvGrpSpPr>
              <p:cNvPr id="132" name="群組 131"/>
              <p:cNvGrpSpPr/>
              <p:nvPr/>
            </p:nvGrpSpPr>
            <p:grpSpPr>
              <a:xfrm>
                <a:off x="-821428" y="1893205"/>
                <a:ext cx="2080585" cy="502083"/>
                <a:chOff x="1851620" y="1844824"/>
                <a:chExt cx="2080585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34" name="平行四邊形 133"/>
                <p:cNvSpPr/>
                <p:nvPr/>
              </p:nvSpPr>
              <p:spPr>
                <a:xfrm>
                  <a:off x="1952205" y="1844824"/>
                  <a:ext cx="1980000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35" name="平行四邊形 134"/>
                <p:cNvSpPr/>
                <p:nvPr/>
              </p:nvSpPr>
              <p:spPr>
                <a:xfrm>
                  <a:off x="1851620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33" name="矩形 132"/>
              <p:cNvSpPr/>
              <p:nvPr/>
            </p:nvSpPr>
            <p:spPr>
              <a:xfrm>
                <a:off x="-685041" y="1916784"/>
                <a:ext cx="1966120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 altLang="zh-TW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8   </a:t>
                </a:r>
                <a:r>
                  <a:rPr lang="zh-TW" altLang="en-US" sz="22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職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缺媒合</a:t>
                </a:r>
              </a:p>
            </p:txBody>
          </p:sp>
        </p:grp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761427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9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64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平行四邊形 64"/>
          <p:cNvSpPr/>
          <p:nvPr/>
        </p:nvSpPr>
        <p:spPr>
          <a:xfrm>
            <a:off x="3384898" y="5597233"/>
            <a:ext cx="3060000" cy="502083"/>
          </a:xfrm>
          <a:prstGeom prst="parallelogram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平行四邊形 65"/>
          <p:cNvSpPr/>
          <p:nvPr/>
        </p:nvSpPr>
        <p:spPr>
          <a:xfrm>
            <a:off x="2789261" y="5597233"/>
            <a:ext cx="729918" cy="502083"/>
          </a:xfrm>
          <a:prstGeom prst="parallelogram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99013" y="5636131"/>
            <a:ext cx="33329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    </a:t>
            </a:r>
            <a:r>
              <a:rPr lang="zh-TW" altLang="en-US" sz="2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青年職場輔導及追蹤</a:t>
            </a:r>
            <a:endParaRPr lang="zh-TW" altLang="en-US" sz="2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</p:spTree>
    <p:extLst>
      <p:ext uri="{BB962C8B-B14F-4D97-AF65-F5344CB8AC3E}">
        <p14:creationId xmlns:p14="http://schemas.microsoft.com/office/powerpoint/2010/main" val="68413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6971</TotalTime>
  <Words>2151</Words>
  <Application>Microsoft Office PowerPoint</Application>
  <PresentationFormat>如螢幕大小 (4:3)</PresentationFormat>
  <Paragraphs>376</Paragraphs>
  <Slides>26</Slides>
  <Notes>26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6" baseType="lpstr">
      <vt:lpstr> 華康</vt:lpstr>
      <vt:lpstr>華康儷黑 Std W3</vt:lpstr>
      <vt:lpstr>華康儷黑 Std W5</vt:lpstr>
      <vt:lpstr>華康儷黑 Std W7</vt:lpstr>
      <vt:lpstr>微軟正黑體</vt:lpstr>
      <vt:lpstr>新細明體</vt:lpstr>
      <vt:lpstr>Arial</vt:lpstr>
      <vt:lpstr>Calibri</vt:lpstr>
      <vt:lpstr>Wingdings</vt:lpstr>
      <vt:lpstr>Office 佈景主題</vt:lpstr>
      <vt:lpstr>PowerPoint 簡報</vt:lpstr>
      <vt:lpstr>大綱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簡報結束 敬請指教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青年教育與就業儲蓄帳戶方案規劃構想</dc:title>
  <dc:creator>moejsmpc</dc:creator>
  <cp:lastModifiedBy>周昕蓓</cp:lastModifiedBy>
  <cp:revision>678</cp:revision>
  <cp:lastPrinted>2018-09-17T02:40:38Z</cp:lastPrinted>
  <dcterms:created xsi:type="dcterms:W3CDTF">2016-12-28T01:40:17Z</dcterms:created>
  <dcterms:modified xsi:type="dcterms:W3CDTF">2018-09-19T02:14:48Z</dcterms:modified>
</cp:coreProperties>
</file>