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3" r:id="rId11"/>
    <p:sldId id="286" r:id="rId12"/>
    <p:sldId id="288" r:id="rId13"/>
    <p:sldId id="287" r:id="rId14"/>
    <p:sldId id="289" r:id="rId15"/>
    <p:sldId id="290" r:id="rId16"/>
    <p:sldId id="291" r:id="rId17"/>
    <p:sldId id="292" r:id="rId18"/>
    <p:sldId id="337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36" r:id="rId29"/>
    <p:sldId id="303" r:id="rId30"/>
    <p:sldId id="308" r:id="rId31"/>
    <p:sldId id="341" r:id="rId32"/>
    <p:sldId id="340" r:id="rId33"/>
    <p:sldId id="335" r:id="rId34"/>
    <p:sldId id="315" r:id="rId35"/>
    <p:sldId id="316" r:id="rId36"/>
    <p:sldId id="318" r:id="rId37"/>
    <p:sldId id="319" r:id="rId38"/>
    <p:sldId id="338" r:id="rId39"/>
    <p:sldId id="339" r:id="rId40"/>
    <p:sldId id="285" r:id="rId41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7C80"/>
    <a:srgbClr val="FCFCFC"/>
    <a:srgbClr val="CC3300"/>
    <a:srgbClr val="FFFFFF"/>
    <a:srgbClr val="FFC319"/>
    <a:srgbClr val="FF9900"/>
    <a:srgbClr val="FFD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4660" autoAdjust="0"/>
  </p:normalViewPr>
  <p:slideViewPr>
    <p:cSldViewPr>
      <p:cViewPr>
        <p:scale>
          <a:sx n="70" d="100"/>
          <a:sy n="70" d="100"/>
        </p:scale>
        <p:origin x="-1867" y="-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F94C5B-2BA3-4404-A2AF-9980FA299FC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BF33B5D-7DE9-4B06-8843-567CC7388E25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實用技能學程簡介</a:t>
          </a:r>
          <a:endParaRPr lang="zh-TW" altLang="en-US" b="1" dirty="0">
            <a:solidFill>
              <a:schemeClr val="tx1"/>
            </a:solidFill>
          </a:endParaRPr>
        </a:p>
      </dgm:t>
    </dgm:pt>
    <dgm:pt modelId="{9A84846F-AD09-4821-95A5-50657F681CA7}" type="parTrans" cxnId="{C3CB71CA-A8CF-4539-8B96-F7A43AEC473F}">
      <dgm:prSet/>
      <dgm:spPr/>
      <dgm:t>
        <a:bodyPr/>
        <a:lstStyle/>
        <a:p>
          <a:endParaRPr lang="zh-TW" altLang="en-US"/>
        </a:p>
      </dgm:t>
    </dgm:pt>
    <dgm:pt modelId="{F75366EE-F4F0-49C4-885B-25FE90FF20B7}" type="sibTrans" cxnId="{C3CB71CA-A8CF-4539-8B96-F7A43AEC473F}">
      <dgm:prSet/>
      <dgm:spPr/>
      <dgm:t>
        <a:bodyPr/>
        <a:lstStyle/>
        <a:p>
          <a:endParaRPr lang="zh-TW" altLang="en-US"/>
        </a:p>
      </dgm:t>
    </dgm:pt>
    <dgm:pt modelId="{252CB3B8-286D-4372-B31D-7716D7E619A0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實用技能學程輔導分發作業</a:t>
          </a:r>
          <a:endParaRPr lang="zh-TW" altLang="en-US" b="1" dirty="0">
            <a:solidFill>
              <a:schemeClr val="tx1"/>
            </a:solidFill>
          </a:endParaRPr>
        </a:p>
      </dgm:t>
    </dgm:pt>
    <dgm:pt modelId="{B7B6BD59-5220-4007-8D47-8BB98C46233F}" type="parTrans" cxnId="{055CFCCF-1926-4D17-9171-FE9130783705}">
      <dgm:prSet/>
      <dgm:spPr/>
      <dgm:t>
        <a:bodyPr/>
        <a:lstStyle/>
        <a:p>
          <a:endParaRPr lang="zh-TW" altLang="en-US"/>
        </a:p>
      </dgm:t>
    </dgm:pt>
    <dgm:pt modelId="{98F674CE-5B72-43E9-B2D1-F89D7186B619}" type="sibTrans" cxnId="{055CFCCF-1926-4D17-9171-FE9130783705}">
      <dgm:prSet/>
      <dgm:spPr/>
      <dgm:t>
        <a:bodyPr/>
        <a:lstStyle/>
        <a:p>
          <a:endParaRPr lang="zh-TW" altLang="en-US"/>
        </a:p>
      </dgm:t>
    </dgm:pt>
    <dgm:pt modelId="{F8D61FE8-730A-461E-9AA9-7FC3CA132158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未來展望</a:t>
          </a:r>
          <a:endParaRPr lang="zh-TW" altLang="en-US" b="1" dirty="0">
            <a:solidFill>
              <a:schemeClr val="tx1"/>
            </a:solidFill>
          </a:endParaRPr>
        </a:p>
      </dgm:t>
    </dgm:pt>
    <dgm:pt modelId="{578BB967-5406-444E-B994-B482BB67A0F8}" type="parTrans" cxnId="{C1403571-AF11-4890-A3A7-3A3D837DF200}">
      <dgm:prSet/>
      <dgm:spPr/>
      <dgm:t>
        <a:bodyPr/>
        <a:lstStyle/>
        <a:p>
          <a:endParaRPr lang="zh-TW" altLang="en-US"/>
        </a:p>
      </dgm:t>
    </dgm:pt>
    <dgm:pt modelId="{E812D197-F2C6-454A-9ED6-E4064B344B35}" type="sibTrans" cxnId="{C1403571-AF11-4890-A3A7-3A3D837DF200}">
      <dgm:prSet/>
      <dgm:spPr/>
      <dgm:t>
        <a:bodyPr/>
        <a:lstStyle/>
        <a:p>
          <a:endParaRPr lang="zh-TW" altLang="en-US"/>
        </a:p>
      </dgm:t>
    </dgm:pt>
    <dgm:pt modelId="{5757A88E-10D0-46C1-915F-0D7E20360938}" type="pres">
      <dgm:prSet presAssocID="{9BF94C5B-2BA3-4404-A2AF-9980FA299FC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6FC74E7D-C355-4E84-8052-F34A6B138795}" type="pres">
      <dgm:prSet presAssocID="{9BF94C5B-2BA3-4404-A2AF-9980FA299FC3}" presName="Name1" presStyleCnt="0"/>
      <dgm:spPr/>
    </dgm:pt>
    <dgm:pt modelId="{FADCCE9C-4296-40AA-8D02-C8A0931E37F4}" type="pres">
      <dgm:prSet presAssocID="{9BF94C5B-2BA3-4404-A2AF-9980FA299FC3}" presName="cycle" presStyleCnt="0"/>
      <dgm:spPr/>
    </dgm:pt>
    <dgm:pt modelId="{E072943D-D4CF-44DC-BEA9-E1D4AF1B9F98}" type="pres">
      <dgm:prSet presAssocID="{9BF94C5B-2BA3-4404-A2AF-9980FA299FC3}" presName="srcNode" presStyleLbl="node1" presStyleIdx="0" presStyleCnt="3"/>
      <dgm:spPr/>
    </dgm:pt>
    <dgm:pt modelId="{C0942B9D-3A25-4483-BC3B-CF0323D25F39}" type="pres">
      <dgm:prSet presAssocID="{9BF94C5B-2BA3-4404-A2AF-9980FA299FC3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04FA8E89-650C-46AC-9E32-4218E6C15912}" type="pres">
      <dgm:prSet presAssocID="{9BF94C5B-2BA3-4404-A2AF-9980FA299FC3}" presName="extraNode" presStyleLbl="node1" presStyleIdx="0" presStyleCnt="3"/>
      <dgm:spPr/>
    </dgm:pt>
    <dgm:pt modelId="{E33BE164-75A0-46EF-A4D0-2DCACAF16E8C}" type="pres">
      <dgm:prSet presAssocID="{9BF94C5B-2BA3-4404-A2AF-9980FA299FC3}" presName="dstNode" presStyleLbl="node1" presStyleIdx="0" presStyleCnt="3"/>
      <dgm:spPr/>
    </dgm:pt>
    <dgm:pt modelId="{10021254-A834-4285-AC8C-7E2D7809703D}" type="pres">
      <dgm:prSet presAssocID="{EBF33B5D-7DE9-4B06-8843-567CC7388E25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5A07E6-FC59-4129-A03F-9695AEAFBCA3}" type="pres">
      <dgm:prSet presAssocID="{EBF33B5D-7DE9-4B06-8843-567CC7388E25}" presName="accent_1" presStyleCnt="0"/>
      <dgm:spPr/>
    </dgm:pt>
    <dgm:pt modelId="{BD696531-C30B-4046-9F57-41FA55A0001E}" type="pres">
      <dgm:prSet presAssocID="{EBF33B5D-7DE9-4B06-8843-567CC7388E25}" presName="accentRepeatNode" presStyleLbl="solidFgAcc1" presStyleIdx="0" presStyleCnt="3"/>
      <dgm:spPr/>
    </dgm:pt>
    <dgm:pt modelId="{058BAB14-8F8C-4075-967E-705E14007572}" type="pres">
      <dgm:prSet presAssocID="{252CB3B8-286D-4372-B31D-7716D7E619A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EDC6E4-30AD-4B84-8191-E8F7F73DAD1F}" type="pres">
      <dgm:prSet presAssocID="{252CB3B8-286D-4372-B31D-7716D7E619A0}" presName="accent_2" presStyleCnt="0"/>
      <dgm:spPr/>
    </dgm:pt>
    <dgm:pt modelId="{8997BB95-E046-4FE1-A2C6-772D910F0E60}" type="pres">
      <dgm:prSet presAssocID="{252CB3B8-286D-4372-B31D-7716D7E619A0}" presName="accentRepeatNode" presStyleLbl="solidFgAcc1" presStyleIdx="1" presStyleCnt="3"/>
      <dgm:spPr/>
    </dgm:pt>
    <dgm:pt modelId="{A7D31866-DDD0-49F6-AB0C-E22921DD7BB1}" type="pres">
      <dgm:prSet presAssocID="{F8D61FE8-730A-461E-9AA9-7FC3CA13215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DDD6AC-B32A-4163-BDFB-B10A792A70D5}" type="pres">
      <dgm:prSet presAssocID="{F8D61FE8-730A-461E-9AA9-7FC3CA132158}" presName="accent_3" presStyleCnt="0"/>
      <dgm:spPr/>
    </dgm:pt>
    <dgm:pt modelId="{F521DE86-7642-4661-AFE2-C19FE26B16CB}" type="pres">
      <dgm:prSet presAssocID="{F8D61FE8-730A-461E-9AA9-7FC3CA132158}" presName="accentRepeatNode" presStyleLbl="solidFgAcc1" presStyleIdx="2" presStyleCnt="3"/>
      <dgm:spPr/>
    </dgm:pt>
  </dgm:ptLst>
  <dgm:cxnLst>
    <dgm:cxn modelId="{C3CB71CA-A8CF-4539-8B96-F7A43AEC473F}" srcId="{9BF94C5B-2BA3-4404-A2AF-9980FA299FC3}" destId="{EBF33B5D-7DE9-4B06-8843-567CC7388E25}" srcOrd="0" destOrd="0" parTransId="{9A84846F-AD09-4821-95A5-50657F681CA7}" sibTransId="{F75366EE-F4F0-49C4-885B-25FE90FF20B7}"/>
    <dgm:cxn modelId="{C1403571-AF11-4890-A3A7-3A3D837DF200}" srcId="{9BF94C5B-2BA3-4404-A2AF-9980FA299FC3}" destId="{F8D61FE8-730A-461E-9AA9-7FC3CA132158}" srcOrd="2" destOrd="0" parTransId="{578BB967-5406-444E-B994-B482BB67A0F8}" sibTransId="{E812D197-F2C6-454A-9ED6-E4064B344B35}"/>
    <dgm:cxn modelId="{FC03E2EE-CFF0-40AA-BA52-F81419A9A465}" type="presOf" srcId="{F8D61FE8-730A-461E-9AA9-7FC3CA132158}" destId="{A7D31866-DDD0-49F6-AB0C-E22921DD7BB1}" srcOrd="0" destOrd="0" presId="urn:microsoft.com/office/officeart/2008/layout/VerticalCurvedList"/>
    <dgm:cxn modelId="{7C50609A-59DA-411E-B129-10460E3FB9F5}" type="presOf" srcId="{252CB3B8-286D-4372-B31D-7716D7E619A0}" destId="{058BAB14-8F8C-4075-967E-705E14007572}" srcOrd="0" destOrd="0" presId="urn:microsoft.com/office/officeart/2008/layout/VerticalCurvedList"/>
    <dgm:cxn modelId="{C18057C8-CB12-414A-BC15-67B033CBDE89}" type="presOf" srcId="{EBF33B5D-7DE9-4B06-8843-567CC7388E25}" destId="{10021254-A834-4285-AC8C-7E2D7809703D}" srcOrd="0" destOrd="0" presId="urn:microsoft.com/office/officeart/2008/layout/VerticalCurvedList"/>
    <dgm:cxn modelId="{CC8902A9-EFF6-4524-98FE-8B6E17C916E6}" type="presOf" srcId="{F75366EE-F4F0-49C4-885B-25FE90FF20B7}" destId="{C0942B9D-3A25-4483-BC3B-CF0323D25F39}" srcOrd="0" destOrd="0" presId="urn:microsoft.com/office/officeart/2008/layout/VerticalCurvedList"/>
    <dgm:cxn modelId="{055CFCCF-1926-4D17-9171-FE9130783705}" srcId="{9BF94C5B-2BA3-4404-A2AF-9980FA299FC3}" destId="{252CB3B8-286D-4372-B31D-7716D7E619A0}" srcOrd="1" destOrd="0" parTransId="{B7B6BD59-5220-4007-8D47-8BB98C46233F}" sibTransId="{98F674CE-5B72-43E9-B2D1-F89D7186B619}"/>
    <dgm:cxn modelId="{92B9F22C-253E-426C-8419-4DDED13F3CF9}" type="presOf" srcId="{9BF94C5B-2BA3-4404-A2AF-9980FA299FC3}" destId="{5757A88E-10D0-46C1-915F-0D7E20360938}" srcOrd="0" destOrd="0" presId="urn:microsoft.com/office/officeart/2008/layout/VerticalCurvedList"/>
    <dgm:cxn modelId="{26D9FEB9-4460-48D8-B1DB-0930F144C803}" type="presParOf" srcId="{5757A88E-10D0-46C1-915F-0D7E20360938}" destId="{6FC74E7D-C355-4E84-8052-F34A6B138795}" srcOrd="0" destOrd="0" presId="urn:microsoft.com/office/officeart/2008/layout/VerticalCurvedList"/>
    <dgm:cxn modelId="{A673FB25-283F-4930-829C-05DF7C48A48E}" type="presParOf" srcId="{6FC74E7D-C355-4E84-8052-F34A6B138795}" destId="{FADCCE9C-4296-40AA-8D02-C8A0931E37F4}" srcOrd="0" destOrd="0" presId="urn:microsoft.com/office/officeart/2008/layout/VerticalCurvedList"/>
    <dgm:cxn modelId="{685841E4-51CD-4B5A-A0F1-4AC5CA4FCD67}" type="presParOf" srcId="{FADCCE9C-4296-40AA-8D02-C8A0931E37F4}" destId="{E072943D-D4CF-44DC-BEA9-E1D4AF1B9F98}" srcOrd="0" destOrd="0" presId="urn:microsoft.com/office/officeart/2008/layout/VerticalCurvedList"/>
    <dgm:cxn modelId="{FD6AFCF6-F9F5-4ECA-9635-FE57F3E667D1}" type="presParOf" srcId="{FADCCE9C-4296-40AA-8D02-C8A0931E37F4}" destId="{C0942B9D-3A25-4483-BC3B-CF0323D25F39}" srcOrd="1" destOrd="0" presId="urn:microsoft.com/office/officeart/2008/layout/VerticalCurvedList"/>
    <dgm:cxn modelId="{65BACE95-3112-4485-A7FE-724D208F102D}" type="presParOf" srcId="{FADCCE9C-4296-40AA-8D02-C8A0931E37F4}" destId="{04FA8E89-650C-46AC-9E32-4218E6C15912}" srcOrd="2" destOrd="0" presId="urn:microsoft.com/office/officeart/2008/layout/VerticalCurvedList"/>
    <dgm:cxn modelId="{996E4AF2-B169-4070-8E8E-2564E8A4B09B}" type="presParOf" srcId="{FADCCE9C-4296-40AA-8D02-C8A0931E37F4}" destId="{E33BE164-75A0-46EF-A4D0-2DCACAF16E8C}" srcOrd="3" destOrd="0" presId="urn:microsoft.com/office/officeart/2008/layout/VerticalCurvedList"/>
    <dgm:cxn modelId="{968D2343-F04F-49F6-8323-0A826FF70904}" type="presParOf" srcId="{6FC74E7D-C355-4E84-8052-F34A6B138795}" destId="{10021254-A834-4285-AC8C-7E2D7809703D}" srcOrd="1" destOrd="0" presId="urn:microsoft.com/office/officeart/2008/layout/VerticalCurvedList"/>
    <dgm:cxn modelId="{B9F5F75D-9BB9-4A1C-BED8-418189D104A4}" type="presParOf" srcId="{6FC74E7D-C355-4E84-8052-F34A6B138795}" destId="{AF5A07E6-FC59-4129-A03F-9695AEAFBCA3}" srcOrd="2" destOrd="0" presId="urn:microsoft.com/office/officeart/2008/layout/VerticalCurvedList"/>
    <dgm:cxn modelId="{7C84C619-18B8-42B7-9083-3B2879567B7C}" type="presParOf" srcId="{AF5A07E6-FC59-4129-A03F-9695AEAFBCA3}" destId="{BD696531-C30B-4046-9F57-41FA55A0001E}" srcOrd="0" destOrd="0" presId="urn:microsoft.com/office/officeart/2008/layout/VerticalCurvedList"/>
    <dgm:cxn modelId="{67384601-536D-4412-87F1-6D681F739A25}" type="presParOf" srcId="{6FC74E7D-C355-4E84-8052-F34A6B138795}" destId="{058BAB14-8F8C-4075-967E-705E14007572}" srcOrd="3" destOrd="0" presId="urn:microsoft.com/office/officeart/2008/layout/VerticalCurvedList"/>
    <dgm:cxn modelId="{469D947E-3229-4035-BD8C-AEFB53830CCE}" type="presParOf" srcId="{6FC74E7D-C355-4E84-8052-F34A6B138795}" destId="{4BEDC6E4-30AD-4B84-8191-E8F7F73DAD1F}" srcOrd="4" destOrd="0" presId="urn:microsoft.com/office/officeart/2008/layout/VerticalCurvedList"/>
    <dgm:cxn modelId="{1B033717-1FB9-418C-BD17-B6956281FA4C}" type="presParOf" srcId="{4BEDC6E4-30AD-4B84-8191-E8F7F73DAD1F}" destId="{8997BB95-E046-4FE1-A2C6-772D910F0E60}" srcOrd="0" destOrd="0" presId="urn:microsoft.com/office/officeart/2008/layout/VerticalCurvedList"/>
    <dgm:cxn modelId="{06EBAEE3-1D68-407B-8224-292017F7E713}" type="presParOf" srcId="{6FC74E7D-C355-4E84-8052-F34A6B138795}" destId="{A7D31866-DDD0-49F6-AB0C-E22921DD7BB1}" srcOrd="5" destOrd="0" presId="urn:microsoft.com/office/officeart/2008/layout/VerticalCurvedList"/>
    <dgm:cxn modelId="{2B1DA399-7B12-47E1-B9DA-9055DC7210C2}" type="presParOf" srcId="{6FC74E7D-C355-4E84-8052-F34A6B138795}" destId="{6ADDD6AC-B32A-4163-BDFB-B10A792A70D5}" srcOrd="6" destOrd="0" presId="urn:microsoft.com/office/officeart/2008/layout/VerticalCurvedList"/>
    <dgm:cxn modelId="{D096AF4E-C664-4549-B41E-769C4607D2EA}" type="presParOf" srcId="{6ADDD6AC-B32A-4163-BDFB-B10A792A70D5}" destId="{F521DE86-7642-4661-AFE2-C19FE26B16C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9C6D22-F694-4064-9059-07DBC2748B7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9828F6A8-949D-4BA3-BB09-A33932743BB4}">
      <dgm:prSet custT="1"/>
      <dgm:spPr/>
      <dgm:t>
        <a:bodyPr/>
        <a:lstStyle/>
        <a:p>
          <a:pPr algn="l" rtl="0"/>
          <a:r>
            <a:rPr lang="zh-TW" altLang="en-US" sz="2800" b="1" dirty="0" smtClean="0">
              <a:latin typeface="標楷體" pitchFamily="65" charset="-120"/>
              <a:ea typeface="標楷體" pitchFamily="65" charset="-120"/>
            </a:rPr>
            <a:t>熟練各職群之專業基礎知能，加深對未來職涯發展之試探。</a:t>
          </a:r>
          <a:endParaRPr lang="zh-TW" altLang="en-US" sz="2800" b="1" dirty="0">
            <a:latin typeface="標楷體" pitchFamily="65" charset="-120"/>
            <a:ea typeface="標楷體" pitchFamily="65" charset="-120"/>
          </a:endParaRPr>
        </a:p>
      </dgm:t>
    </dgm:pt>
    <dgm:pt modelId="{AA05A448-3D8E-4D73-A0BD-CB9A9C29D6D6}" type="parTrans" cxnId="{B6BA95F0-83EE-42D5-9A35-CDBC62CAA2F3}">
      <dgm:prSet/>
      <dgm:spPr/>
      <dgm:t>
        <a:bodyPr/>
        <a:lstStyle/>
        <a:p>
          <a:endParaRPr lang="zh-TW" altLang="en-US"/>
        </a:p>
      </dgm:t>
    </dgm:pt>
    <dgm:pt modelId="{0615DADB-91DA-4C0B-9C53-1931698C7643}" type="sibTrans" cxnId="{B6BA95F0-83EE-42D5-9A35-CDBC62CAA2F3}">
      <dgm:prSet/>
      <dgm:spPr/>
      <dgm:t>
        <a:bodyPr/>
        <a:lstStyle/>
        <a:p>
          <a:endParaRPr lang="zh-TW" altLang="en-US"/>
        </a:p>
      </dgm:t>
    </dgm:pt>
    <dgm:pt modelId="{825B1FF5-EF89-4ABE-8B14-D0D083D8BBDF}">
      <dgm:prSet custT="1"/>
      <dgm:spPr/>
      <dgm:t>
        <a:bodyPr/>
        <a:lstStyle/>
        <a:p>
          <a:pPr algn="l" rtl="0"/>
          <a:r>
            <a:rPr lang="zh-TW" altLang="en-US" sz="28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rPr>
            <a:t>習得各行職業之就業技能，培養以謀職為主，繼續進修為輔之能力。</a:t>
          </a:r>
          <a:endParaRPr lang="zh-TW" altLang="en-US" sz="2800" b="1" dirty="0">
            <a:solidFill>
              <a:srgbClr val="7030A0"/>
            </a:solidFill>
            <a:latin typeface="標楷體" pitchFamily="65" charset="-120"/>
            <a:ea typeface="標楷體" pitchFamily="65" charset="-120"/>
          </a:endParaRPr>
        </a:p>
      </dgm:t>
    </dgm:pt>
    <dgm:pt modelId="{5F1E9DED-381A-455B-8DD5-48117C8228DC}" type="parTrans" cxnId="{6AF1885A-B3AE-43C7-83D3-D410196276BD}">
      <dgm:prSet/>
      <dgm:spPr/>
      <dgm:t>
        <a:bodyPr/>
        <a:lstStyle/>
        <a:p>
          <a:endParaRPr lang="zh-TW" altLang="en-US"/>
        </a:p>
      </dgm:t>
    </dgm:pt>
    <dgm:pt modelId="{2B94480F-BD81-41C0-BD30-48735FC38599}" type="sibTrans" cxnId="{6AF1885A-B3AE-43C7-83D3-D410196276BD}">
      <dgm:prSet/>
      <dgm:spPr/>
      <dgm:t>
        <a:bodyPr/>
        <a:lstStyle/>
        <a:p>
          <a:endParaRPr lang="zh-TW" altLang="en-US"/>
        </a:p>
      </dgm:t>
    </dgm:pt>
    <dgm:pt modelId="{DDD04A41-2550-4AED-8882-A721EB6CB648}">
      <dgm:prSet custT="1"/>
      <dgm:spPr/>
      <dgm:t>
        <a:bodyPr/>
        <a:lstStyle/>
        <a:p>
          <a:pPr algn="l" rtl="0"/>
          <a:r>
            <a:rPr lang="zh-TW" altLang="en-US" sz="2800" b="1" dirty="0" smtClean="0">
              <a:latin typeface="標楷體" pitchFamily="65" charset="-120"/>
              <a:ea typeface="標楷體" pitchFamily="65" charset="-120"/>
            </a:rPr>
            <a:t>養成敬業、樂群、負責、勤奮之良好工作態度，因應職場工作需要。</a:t>
          </a:r>
          <a:endParaRPr lang="zh-TW" altLang="en-US" sz="2800" b="1" dirty="0">
            <a:latin typeface="標楷體" pitchFamily="65" charset="-120"/>
            <a:ea typeface="標楷體" pitchFamily="65" charset="-120"/>
          </a:endParaRPr>
        </a:p>
      </dgm:t>
    </dgm:pt>
    <dgm:pt modelId="{33FCBF9E-E145-4DF0-AB1E-3C468B8F8B6C}" type="parTrans" cxnId="{1A671108-EC01-49D7-B6B0-2F0723FDC525}">
      <dgm:prSet/>
      <dgm:spPr/>
      <dgm:t>
        <a:bodyPr/>
        <a:lstStyle/>
        <a:p>
          <a:endParaRPr lang="zh-TW" altLang="en-US"/>
        </a:p>
      </dgm:t>
    </dgm:pt>
    <dgm:pt modelId="{DACCA893-4F41-4CD1-BA67-0E328D486185}" type="sibTrans" cxnId="{1A671108-EC01-49D7-B6B0-2F0723FDC525}">
      <dgm:prSet/>
      <dgm:spPr/>
      <dgm:t>
        <a:bodyPr/>
        <a:lstStyle/>
        <a:p>
          <a:endParaRPr lang="zh-TW" altLang="en-US"/>
        </a:p>
      </dgm:t>
    </dgm:pt>
    <dgm:pt modelId="{F43EFF68-638E-4B18-9707-71CD4F3EA487}">
      <dgm:prSet custT="1"/>
      <dgm:spPr/>
      <dgm:t>
        <a:bodyPr/>
        <a:lstStyle/>
        <a:p>
          <a:pPr algn="l" rtl="0"/>
          <a:r>
            <a:rPr lang="zh-TW" altLang="en-US" sz="2800" b="1" dirty="0" smtClean="0">
              <a:latin typeface="標楷體" pitchFamily="65" charset="-120"/>
              <a:ea typeface="標楷體" pitchFamily="65" charset="-120"/>
            </a:rPr>
            <a:t>綜合培養自我發展、創造思考及適應變遷之能力，厚實生涯發展基礎</a:t>
          </a:r>
          <a:r>
            <a:rPr lang="zh-TW" altLang="en-US" sz="2800" b="1" dirty="0" smtClean="0"/>
            <a:t>。</a:t>
          </a:r>
          <a:endParaRPr lang="zh-TW" altLang="en-US" sz="2800" b="1" dirty="0"/>
        </a:p>
      </dgm:t>
    </dgm:pt>
    <dgm:pt modelId="{E7056775-5B82-48F6-AA98-84951066A1AC}" type="parTrans" cxnId="{6556B858-EE51-4891-A115-A1C96EB34F6E}">
      <dgm:prSet/>
      <dgm:spPr/>
      <dgm:t>
        <a:bodyPr/>
        <a:lstStyle/>
        <a:p>
          <a:endParaRPr lang="zh-TW" altLang="en-US"/>
        </a:p>
      </dgm:t>
    </dgm:pt>
    <dgm:pt modelId="{1AD7EF35-64F4-4335-9F36-AC27D329E1C6}" type="sibTrans" cxnId="{6556B858-EE51-4891-A115-A1C96EB34F6E}">
      <dgm:prSet/>
      <dgm:spPr/>
      <dgm:t>
        <a:bodyPr/>
        <a:lstStyle/>
        <a:p>
          <a:endParaRPr lang="zh-TW" altLang="en-US"/>
        </a:p>
      </dgm:t>
    </dgm:pt>
    <dgm:pt modelId="{6398DF2A-BE35-4ABA-950B-35A3E0862592}" type="pres">
      <dgm:prSet presAssocID="{609C6D22-F694-4064-9059-07DBC2748B7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63A7CEE-FEFB-4E06-BF1A-5EF552098C63}" type="pres">
      <dgm:prSet presAssocID="{9828F6A8-949D-4BA3-BB09-A33932743BB4}" presName="circle1" presStyleLbl="node1" presStyleIdx="0" presStyleCnt="4"/>
      <dgm:spPr/>
    </dgm:pt>
    <dgm:pt modelId="{A32A9012-AA3E-45A7-88A6-0EC68A9428B5}" type="pres">
      <dgm:prSet presAssocID="{9828F6A8-949D-4BA3-BB09-A33932743BB4}" presName="space" presStyleCnt="0"/>
      <dgm:spPr/>
    </dgm:pt>
    <dgm:pt modelId="{ABBF5513-8AAE-4BD6-898C-715D73D3DCD7}" type="pres">
      <dgm:prSet presAssocID="{9828F6A8-949D-4BA3-BB09-A33932743BB4}" presName="rect1" presStyleLbl="alignAcc1" presStyleIdx="0" presStyleCnt="4"/>
      <dgm:spPr/>
      <dgm:t>
        <a:bodyPr/>
        <a:lstStyle/>
        <a:p>
          <a:endParaRPr lang="zh-TW" altLang="en-US"/>
        </a:p>
      </dgm:t>
    </dgm:pt>
    <dgm:pt modelId="{A36A14C2-78A4-435D-9AE8-00A5FED0CD7E}" type="pres">
      <dgm:prSet presAssocID="{825B1FF5-EF89-4ABE-8B14-D0D083D8BBDF}" presName="vertSpace2" presStyleLbl="node1" presStyleIdx="0" presStyleCnt="4"/>
      <dgm:spPr/>
    </dgm:pt>
    <dgm:pt modelId="{2CA20DFF-5E38-48A0-A607-2E9C1C663640}" type="pres">
      <dgm:prSet presAssocID="{825B1FF5-EF89-4ABE-8B14-D0D083D8BBDF}" presName="circle2" presStyleLbl="node1" presStyleIdx="1" presStyleCnt="4"/>
      <dgm:spPr/>
    </dgm:pt>
    <dgm:pt modelId="{665ED61C-7D1A-40FD-B1EE-C064020DEC0E}" type="pres">
      <dgm:prSet presAssocID="{825B1FF5-EF89-4ABE-8B14-D0D083D8BBDF}" presName="rect2" presStyleLbl="alignAcc1" presStyleIdx="1" presStyleCnt="4"/>
      <dgm:spPr/>
      <dgm:t>
        <a:bodyPr/>
        <a:lstStyle/>
        <a:p>
          <a:endParaRPr lang="zh-TW" altLang="en-US"/>
        </a:p>
      </dgm:t>
    </dgm:pt>
    <dgm:pt modelId="{0DCD300C-44CF-4106-9874-50AA524EA42F}" type="pres">
      <dgm:prSet presAssocID="{DDD04A41-2550-4AED-8882-A721EB6CB648}" presName="vertSpace3" presStyleLbl="node1" presStyleIdx="1" presStyleCnt="4"/>
      <dgm:spPr/>
    </dgm:pt>
    <dgm:pt modelId="{AA1E8158-1074-42D2-8E2B-E87162F8F773}" type="pres">
      <dgm:prSet presAssocID="{DDD04A41-2550-4AED-8882-A721EB6CB648}" presName="circle3" presStyleLbl="node1" presStyleIdx="2" presStyleCnt="4"/>
      <dgm:spPr/>
    </dgm:pt>
    <dgm:pt modelId="{0362B31E-DD7F-4671-A804-FCB4B5E1447B}" type="pres">
      <dgm:prSet presAssocID="{DDD04A41-2550-4AED-8882-A721EB6CB648}" presName="rect3" presStyleLbl="alignAcc1" presStyleIdx="2" presStyleCnt="4"/>
      <dgm:spPr/>
      <dgm:t>
        <a:bodyPr/>
        <a:lstStyle/>
        <a:p>
          <a:endParaRPr lang="zh-TW" altLang="en-US"/>
        </a:p>
      </dgm:t>
    </dgm:pt>
    <dgm:pt modelId="{1BFC1E27-B412-4095-8741-8B7F39B66B1B}" type="pres">
      <dgm:prSet presAssocID="{F43EFF68-638E-4B18-9707-71CD4F3EA487}" presName="vertSpace4" presStyleLbl="node1" presStyleIdx="2" presStyleCnt="4"/>
      <dgm:spPr/>
    </dgm:pt>
    <dgm:pt modelId="{8E988ED6-F763-44D8-BF4C-90BB5EE38BF3}" type="pres">
      <dgm:prSet presAssocID="{F43EFF68-638E-4B18-9707-71CD4F3EA487}" presName="circle4" presStyleLbl="node1" presStyleIdx="3" presStyleCnt="4"/>
      <dgm:spPr/>
    </dgm:pt>
    <dgm:pt modelId="{22E65CE2-A8A9-47B4-A31A-1A3D3C7323A2}" type="pres">
      <dgm:prSet presAssocID="{F43EFF68-638E-4B18-9707-71CD4F3EA487}" presName="rect4" presStyleLbl="alignAcc1" presStyleIdx="3" presStyleCnt="4"/>
      <dgm:spPr/>
      <dgm:t>
        <a:bodyPr/>
        <a:lstStyle/>
        <a:p>
          <a:endParaRPr lang="zh-TW" altLang="en-US"/>
        </a:p>
      </dgm:t>
    </dgm:pt>
    <dgm:pt modelId="{91EBE108-DE0F-4166-B867-1D4BB98353ED}" type="pres">
      <dgm:prSet presAssocID="{9828F6A8-949D-4BA3-BB09-A33932743BB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8AF9F6-492A-4CF4-BAA7-E8094E0C1619}" type="pres">
      <dgm:prSet presAssocID="{825B1FF5-EF89-4ABE-8B14-D0D083D8BBD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C07529-6209-4E43-ABE4-E7A649EC0B26}" type="pres">
      <dgm:prSet presAssocID="{DDD04A41-2550-4AED-8882-A721EB6CB64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22C919-F94B-4E7D-B2A4-AC928FA34AAA}" type="pres">
      <dgm:prSet presAssocID="{F43EFF68-638E-4B18-9707-71CD4F3EA48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8E35A6D-26A6-490A-B463-A6FFD9C3CC41}" type="presOf" srcId="{DDD04A41-2550-4AED-8882-A721EB6CB648}" destId="{BCC07529-6209-4E43-ABE4-E7A649EC0B26}" srcOrd="1" destOrd="0" presId="urn:microsoft.com/office/officeart/2005/8/layout/target3"/>
    <dgm:cxn modelId="{63674FC6-E9C9-47AF-950F-CD431170BD54}" type="presOf" srcId="{9828F6A8-949D-4BA3-BB09-A33932743BB4}" destId="{91EBE108-DE0F-4166-B867-1D4BB98353ED}" srcOrd="1" destOrd="0" presId="urn:microsoft.com/office/officeart/2005/8/layout/target3"/>
    <dgm:cxn modelId="{B6BA95F0-83EE-42D5-9A35-CDBC62CAA2F3}" srcId="{609C6D22-F694-4064-9059-07DBC2748B71}" destId="{9828F6A8-949D-4BA3-BB09-A33932743BB4}" srcOrd="0" destOrd="0" parTransId="{AA05A448-3D8E-4D73-A0BD-CB9A9C29D6D6}" sibTransId="{0615DADB-91DA-4C0B-9C53-1931698C7643}"/>
    <dgm:cxn modelId="{D6E1A8CF-E831-4B68-8062-A1E6D1AA6578}" type="presOf" srcId="{9828F6A8-949D-4BA3-BB09-A33932743BB4}" destId="{ABBF5513-8AAE-4BD6-898C-715D73D3DCD7}" srcOrd="0" destOrd="0" presId="urn:microsoft.com/office/officeart/2005/8/layout/target3"/>
    <dgm:cxn modelId="{1A671108-EC01-49D7-B6B0-2F0723FDC525}" srcId="{609C6D22-F694-4064-9059-07DBC2748B71}" destId="{DDD04A41-2550-4AED-8882-A721EB6CB648}" srcOrd="2" destOrd="0" parTransId="{33FCBF9E-E145-4DF0-AB1E-3C468B8F8B6C}" sibTransId="{DACCA893-4F41-4CD1-BA67-0E328D486185}"/>
    <dgm:cxn modelId="{37A3716B-BA35-458B-8F57-A1CA54ECD3ED}" type="presOf" srcId="{825B1FF5-EF89-4ABE-8B14-D0D083D8BBDF}" destId="{8A8AF9F6-492A-4CF4-BAA7-E8094E0C1619}" srcOrd="1" destOrd="0" presId="urn:microsoft.com/office/officeart/2005/8/layout/target3"/>
    <dgm:cxn modelId="{F8488F12-6845-48B3-B567-3C2077DDD6EC}" type="presOf" srcId="{DDD04A41-2550-4AED-8882-A721EB6CB648}" destId="{0362B31E-DD7F-4671-A804-FCB4B5E1447B}" srcOrd="0" destOrd="0" presId="urn:microsoft.com/office/officeart/2005/8/layout/target3"/>
    <dgm:cxn modelId="{6AF1885A-B3AE-43C7-83D3-D410196276BD}" srcId="{609C6D22-F694-4064-9059-07DBC2748B71}" destId="{825B1FF5-EF89-4ABE-8B14-D0D083D8BBDF}" srcOrd="1" destOrd="0" parTransId="{5F1E9DED-381A-455B-8DD5-48117C8228DC}" sibTransId="{2B94480F-BD81-41C0-BD30-48735FC38599}"/>
    <dgm:cxn modelId="{7395A7A4-C233-462D-A9B5-04345DA806F8}" type="presOf" srcId="{825B1FF5-EF89-4ABE-8B14-D0D083D8BBDF}" destId="{665ED61C-7D1A-40FD-B1EE-C064020DEC0E}" srcOrd="0" destOrd="0" presId="urn:microsoft.com/office/officeart/2005/8/layout/target3"/>
    <dgm:cxn modelId="{41026587-E5D6-467F-980C-C133D6207279}" type="presOf" srcId="{F43EFF68-638E-4B18-9707-71CD4F3EA487}" destId="{7B22C919-F94B-4E7D-B2A4-AC928FA34AAA}" srcOrd="1" destOrd="0" presId="urn:microsoft.com/office/officeart/2005/8/layout/target3"/>
    <dgm:cxn modelId="{C7F5442C-4B91-4464-A569-20F980EB84F2}" type="presOf" srcId="{609C6D22-F694-4064-9059-07DBC2748B71}" destId="{6398DF2A-BE35-4ABA-950B-35A3E0862592}" srcOrd="0" destOrd="0" presId="urn:microsoft.com/office/officeart/2005/8/layout/target3"/>
    <dgm:cxn modelId="{6556B858-EE51-4891-A115-A1C96EB34F6E}" srcId="{609C6D22-F694-4064-9059-07DBC2748B71}" destId="{F43EFF68-638E-4B18-9707-71CD4F3EA487}" srcOrd="3" destOrd="0" parTransId="{E7056775-5B82-48F6-AA98-84951066A1AC}" sibTransId="{1AD7EF35-64F4-4335-9F36-AC27D329E1C6}"/>
    <dgm:cxn modelId="{BEABAAAF-4385-4D20-A30D-0C458571DFCB}" type="presOf" srcId="{F43EFF68-638E-4B18-9707-71CD4F3EA487}" destId="{22E65CE2-A8A9-47B4-A31A-1A3D3C7323A2}" srcOrd="0" destOrd="0" presId="urn:microsoft.com/office/officeart/2005/8/layout/target3"/>
    <dgm:cxn modelId="{B98CD2B0-430F-4B46-B659-9C106EC1EAA2}" type="presParOf" srcId="{6398DF2A-BE35-4ABA-950B-35A3E0862592}" destId="{263A7CEE-FEFB-4E06-BF1A-5EF552098C63}" srcOrd="0" destOrd="0" presId="urn:microsoft.com/office/officeart/2005/8/layout/target3"/>
    <dgm:cxn modelId="{9782C98B-D8C3-4170-A535-32C2D1B40E31}" type="presParOf" srcId="{6398DF2A-BE35-4ABA-950B-35A3E0862592}" destId="{A32A9012-AA3E-45A7-88A6-0EC68A9428B5}" srcOrd="1" destOrd="0" presId="urn:microsoft.com/office/officeart/2005/8/layout/target3"/>
    <dgm:cxn modelId="{75C13096-22BE-4E33-AD15-6FF2A1782461}" type="presParOf" srcId="{6398DF2A-BE35-4ABA-950B-35A3E0862592}" destId="{ABBF5513-8AAE-4BD6-898C-715D73D3DCD7}" srcOrd="2" destOrd="0" presId="urn:microsoft.com/office/officeart/2005/8/layout/target3"/>
    <dgm:cxn modelId="{0DF853E8-1F8D-43CF-BE18-E44FD4C524DE}" type="presParOf" srcId="{6398DF2A-BE35-4ABA-950B-35A3E0862592}" destId="{A36A14C2-78A4-435D-9AE8-00A5FED0CD7E}" srcOrd="3" destOrd="0" presId="urn:microsoft.com/office/officeart/2005/8/layout/target3"/>
    <dgm:cxn modelId="{7B937EBE-07B5-4A57-89D1-D5C94235297D}" type="presParOf" srcId="{6398DF2A-BE35-4ABA-950B-35A3E0862592}" destId="{2CA20DFF-5E38-48A0-A607-2E9C1C663640}" srcOrd="4" destOrd="0" presId="urn:microsoft.com/office/officeart/2005/8/layout/target3"/>
    <dgm:cxn modelId="{060A6C7D-4ADA-4BB4-8857-B046655A9078}" type="presParOf" srcId="{6398DF2A-BE35-4ABA-950B-35A3E0862592}" destId="{665ED61C-7D1A-40FD-B1EE-C064020DEC0E}" srcOrd="5" destOrd="0" presId="urn:microsoft.com/office/officeart/2005/8/layout/target3"/>
    <dgm:cxn modelId="{6DD746E0-266B-46A0-AAFA-7D697E810E74}" type="presParOf" srcId="{6398DF2A-BE35-4ABA-950B-35A3E0862592}" destId="{0DCD300C-44CF-4106-9874-50AA524EA42F}" srcOrd="6" destOrd="0" presId="urn:microsoft.com/office/officeart/2005/8/layout/target3"/>
    <dgm:cxn modelId="{93DB3E41-5A8A-4AAE-8E4C-82D314E3B20A}" type="presParOf" srcId="{6398DF2A-BE35-4ABA-950B-35A3E0862592}" destId="{AA1E8158-1074-42D2-8E2B-E87162F8F773}" srcOrd="7" destOrd="0" presId="urn:microsoft.com/office/officeart/2005/8/layout/target3"/>
    <dgm:cxn modelId="{E23DFBEE-37AD-4072-981D-94079181A254}" type="presParOf" srcId="{6398DF2A-BE35-4ABA-950B-35A3E0862592}" destId="{0362B31E-DD7F-4671-A804-FCB4B5E1447B}" srcOrd="8" destOrd="0" presId="urn:microsoft.com/office/officeart/2005/8/layout/target3"/>
    <dgm:cxn modelId="{B11B68A1-4B5F-4414-85D8-481AFA4E2334}" type="presParOf" srcId="{6398DF2A-BE35-4ABA-950B-35A3E0862592}" destId="{1BFC1E27-B412-4095-8741-8B7F39B66B1B}" srcOrd="9" destOrd="0" presId="urn:microsoft.com/office/officeart/2005/8/layout/target3"/>
    <dgm:cxn modelId="{FEECD390-C531-4340-A464-A34C92B68316}" type="presParOf" srcId="{6398DF2A-BE35-4ABA-950B-35A3E0862592}" destId="{8E988ED6-F763-44D8-BF4C-90BB5EE38BF3}" srcOrd="10" destOrd="0" presId="urn:microsoft.com/office/officeart/2005/8/layout/target3"/>
    <dgm:cxn modelId="{6E41E1FD-422C-4E47-B32B-371F9B5533BB}" type="presParOf" srcId="{6398DF2A-BE35-4ABA-950B-35A3E0862592}" destId="{22E65CE2-A8A9-47B4-A31A-1A3D3C7323A2}" srcOrd="11" destOrd="0" presId="urn:microsoft.com/office/officeart/2005/8/layout/target3"/>
    <dgm:cxn modelId="{6A77D109-86B9-4BA7-A1D1-67E21AE2C32B}" type="presParOf" srcId="{6398DF2A-BE35-4ABA-950B-35A3E0862592}" destId="{91EBE108-DE0F-4166-B867-1D4BB98353ED}" srcOrd="12" destOrd="0" presId="urn:microsoft.com/office/officeart/2005/8/layout/target3"/>
    <dgm:cxn modelId="{368E4F30-7EB5-44E1-B39C-B3631B9B3632}" type="presParOf" srcId="{6398DF2A-BE35-4ABA-950B-35A3E0862592}" destId="{8A8AF9F6-492A-4CF4-BAA7-E8094E0C1619}" srcOrd="13" destOrd="0" presId="urn:microsoft.com/office/officeart/2005/8/layout/target3"/>
    <dgm:cxn modelId="{B0E82958-0F4F-49D1-8DF6-4AEB78BBC673}" type="presParOf" srcId="{6398DF2A-BE35-4ABA-950B-35A3E0862592}" destId="{BCC07529-6209-4E43-ABE4-E7A649EC0B26}" srcOrd="14" destOrd="0" presId="urn:microsoft.com/office/officeart/2005/8/layout/target3"/>
    <dgm:cxn modelId="{ABC982C9-9883-43D7-9E62-B1879E5A8C8A}" type="presParOf" srcId="{6398DF2A-BE35-4ABA-950B-35A3E0862592}" destId="{7B22C919-F94B-4E7D-B2A4-AC928FA34AA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17B3F7-D3AF-45FC-A89D-CA3DC969404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6D70DC9F-34E1-4D0A-8184-70CF57757037}">
      <dgm:prSet phldrT="[文字]" custT="1"/>
      <dgm:spPr/>
      <dgm:t>
        <a:bodyPr/>
        <a:lstStyle/>
        <a:p>
          <a:r>
            <a:rPr lang="en-US" altLang="zh-TW" sz="2000" b="1" dirty="0" smtClean="0"/>
            <a:t>1</a:t>
          </a:r>
          <a:endParaRPr lang="zh-TW" altLang="en-US" sz="2000" b="1" dirty="0"/>
        </a:p>
      </dgm:t>
    </dgm:pt>
    <dgm:pt modelId="{AE90962C-BC17-4A78-A86C-C204F05BEE05}" type="parTrans" cxnId="{D45E31DF-04F3-4A68-B1F2-D8BE1B7FDA15}">
      <dgm:prSet/>
      <dgm:spPr/>
      <dgm:t>
        <a:bodyPr/>
        <a:lstStyle/>
        <a:p>
          <a:endParaRPr lang="zh-TW" altLang="en-US" sz="2000" b="1"/>
        </a:p>
      </dgm:t>
    </dgm:pt>
    <dgm:pt modelId="{73B8A04D-A8BE-4BC9-8F3D-DFC6210D4213}" type="sibTrans" cxnId="{D45E31DF-04F3-4A68-B1F2-D8BE1B7FDA15}">
      <dgm:prSet/>
      <dgm:spPr/>
      <dgm:t>
        <a:bodyPr/>
        <a:lstStyle/>
        <a:p>
          <a:endParaRPr lang="zh-TW" altLang="en-US" sz="2000" b="1"/>
        </a:p>
      </dgm:t>
    </dgm:pt>
    <dgm:pt modelId="{BE8FBD03-CF42-4F67-933F-F5026DDDE339}">
      <dgm:prSet phldrT="[文字]" custT="1"/>
      <dgm:spPr/>
      <dgm:t>
        <a:bodyPr/>
        <a:lstStyle/>
        <a:p>
          <a:r>
            <a:rPr lang="en-US" altLang="zh-TW" sz="2000" b="1" dirty="0" smtClean="0"/>
            <a:t>2</a:t>
          </a:r>
          <a:endParaRPr lang="zh-TW" altLang="en-US" sz="2000" b="1" dirty="0"/>
        </a:p>
      </dgm:t>
    </dgm:pt>
    <dgm:pt modelId="{F79CA491-F81A-40A3-B527-E7E630E91A7C}" type="parTrans" cxnId="{6295B46F-BD23-482C-975C-EDAB80468CC4}">
      <dgm:prSet/>
      <dgm:spPr/>
      <dgm:t>
        <a:bodyPr/>
        <a:lstStyle/>
        <a:p>
          <a:endParaRPr lang="zh-TW" altLang="en-US" sz="2000" b="1"/>
        </a:p>
      </dgm:t>
    </dgm:pt>
    <dgm:pt modelId="{E26EA321-0C40-4F3B-AA33-41C517E8FD02}" type="sibTrans" cxnId="{6295B46F-BD23-482C-975C-EDAB80468CC4}">
      <dgm:prSet/>
      <dgm:spPr/>
      <dgm:t>
        <a:bodyPr/>
        <a:lstStyle/>
        <a:p>
          <a:endParaRPr lang="zh-TW" altLang="en-US" sz="2000" b="1"/>
        </a:p>
      </dgm:t>
    </dgm:pt>
    <dgm:pt modelId="{5519FEA5-3AA7-4280-96AE-2C56E541D0BF}">
      <dgm:prSet custT="1"/>
      <dgm:spPr/>
      <dgm:t>
        <a:bodyPr/>
        <a:lstStyle/>
        <a:p>
          <a:r>
            <a:rPr lang="zh-TW" altLang="en-US" sz="2000" b="1" dirty="0" smtClean="0">
              <a:ea typeface="標楷體" pitchFamily="65" charset="-120"/>
            </a:rPr>
            <a:t>實用技能學程</a:t>
          </a:r>
          <a:r>
            <a:rPr lang="zh-TW" alt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ea typeface="標楷體" pitchFamily="65" charset="-120"/>
            </a:rPr>
            <a:t>以就業為導向</a:t>
          </a:r>
          <a:r>
            <a:rPr lang="zh-TW" altLang="en-US" sz="2000" b="1" dirty="0" smtClean="0">
              <a:ea typeface="標楷體" pitchFamily="65" charset="-120"/>
            </a:rPr>
            <a:t>，可學得一技之長</a:t>
          </a:r>
          <a:endParaRPr lang="zh-TW" altLang="en-US" sz="2000" b="1" dirty="0"/>
        </a:p>
      </dgm:t>
    </dgm:pt>
    <dgm:pt modelId="{27705526-FD98-4940-8627-337A46329A52}" type="parTrans" cxnId="{1622D775-A2DF-4128-928A-6C14978F0ECE}">
      <dgm:prSet/>
      <dgm:spPr/>
      <dgm:t>
        <a:bodyPr/>
        <a:lstStyle/>
        <a:p>
          <a:endParaRPr lang="zh-TW" altLang="en-US" sz="2000" b="1"/>
        </a:p>
      </dgm:t>
    </dgm:pt>
    <dgm:pt modelId="{C57D0BDE-BBBC-4CDB-9451-5AB9783B62C1}" type="sibTrans" cxnId="{1622D775-A2DF-4128-928A-6C14978F0ECE}">
      <dgm:prSet/>
      <dgm:spPr/>
      <dgm:t>
        <a:bodyPr/>
        <a:lstStyle/>
        <a:p>
          <a:endParaRPr lang="zh-TW" altLang="en-US" sz="2000" b="1"/>
        </a:p>
      </dgm:t>
    </dgm:pt>
    <dgm:pt modelId="{45BC2F63-EAFE-4BC7-B292-5712ADDA3C3B}">
      <dgm:prSet custT="1"/>
      <dgm:spPr/>
      <dgm:t>
        <a:bodyPr/>
        <a:lstStyle/>
        <a:p>
          <a:r>
            <a:rPr lang="zh-TW" alt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ea typeface="標楷體" pitchFamily="65" charset="-120"/>
            </a:rPr>
            <a:t>免費</a:t>
          </a:r>
          <a:r>
            <a:rPr lang="zh-TW" altLang="en-US" sz="2000" b="1" dirty="0" smtClean="0">
              <a:ea typeface="標楷體" pitchFamily="65" charset="-120"/>
            </a:rPr>
            <a:t>提供學生國文、英文、數學三科目圖文並茂之</a:t>
          </a:r>
          <a:r>
            <a:rPr lang="zh-TW" alt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ea typeface="標楷體" pitchFamily="65" charset="-120"/>
            </a:rPr>
            <a:t>教材</a:t>
          </a:r>
          <a:endParaRPr lang="zh-TW" altLang="en-US" sz="2000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DBB8FD87-9831-4C4D-A172-FAE2812BC80A}" type="parTrans" cxnId="{18DC42E5-A755-4560-9982-9BDEA28CAB21}">
      <dgm:prSet/>
      <dgm:spPr/>
      <dgm:t>
        <a:bodyPr/>
        <a:lstStyle/>
        <a:p>
          <a:endParaRPr lang="zh-TW" altLang="en-US" sz="2000" b="1"/>
        </a:p>
      </dgm:t>
    </dgm:pt>
    <dgm:pt modelId="{E5A0B4DF-6D18-40CA-A259-ADBAEC1656ED}" type="sibTrans" cxnId="{18DC42E5-A755-4560-9982-9BDEA28CAB21}">
      <dgm:prSet/>
      <dgm:spPr/>
      <dgm:t>
        <a:bodyPr/>
        <a:lstStyle/>
        <a:p>
          <a:endParaRPr lang="zh-TW" altLang="en-US" sz="2000" b="1"/>
        </a:p>
      </dgm:t>
    </dgm:pt>
    <dgm:pt modelId="{12598DC0-1D64-4255-82C9-32000E9C6A2D}">
      <dgm:prSet custT="1"/>
      <dgm:spPr/>
      <dgm:t>
        <a:bodyPr/>
        <a:lstStyle/>
        <a:p>
          <a:r>
            <a:rPr lang="zh-TW" altLang="en-US" sz="2000" b="1" dirty="0" smtClean="0">
              <a:ea typeface="標楷體" pitchFamily="65" charset="-120"/>
            </a:rPr>
            <a:t>規劃</a:t>
          </a:r>
          <a:r>
            <a:rPr lang="zh-TW" alt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ea typeface="標楷體" pitchFamily="65" charset="-120"/>
            </a:rPr>
            <a:t>職涯體驗課程</a:t>
          </a:r>
          <a:r>
            <a:rPr lang="zh-TW" altLang="en-US" sz="2000" b="1" dirty="0" smtClean="0">
              <a:ea typeface="標楷體" pitchFamily="65" charset="-120"/>
            </a:rPr>
            <a:t>，增強與業界連結，強化實務能力</a:t>
          </a:r>
          <a:endParaRPr lang="zh-TW" altLang="en-US" sz="2000" b="1" dirty="0"/>
        </a:p>
      </dgm:t>
    </dgm:pt>
    <dgm:pt modelId="{B9AC17C4-5748-4F10-8DC3-F294199EB56A}" type="parTrans" cxnId="{ECFE86F1-948F-49F6-9CD2-5C40B2264B53}">
      <dgm:prSet/>
      <dgm:spPr/>
      <dgm:t>
        <a:bodyPr/>
        <a:lstStyle/>
        <a:p>
          <a:endParaRPr lang="zh-TW" altLang="en-US" sz="2000" b="1"/>
        </a:p>
      </dgm:t>
    </dgm:pt>
    <dgm:pt modelId="{BA441EC1-0F6C-4687-A1D5-DB90A82A3621}" type="sibTrans" cxnId="{ECFE86F1-948F-49F6-9CD2-5C40B2264B53}">
      <dgm:prSet/>
      <dgm:spPr/>
      <dgm:t>
        <a:bodyPr/>
        <a:lstStyle/>
        <a:p>
          <a:endParaRPr lang="zh-TW" altLang="en-US" sz="2000" b="1"/>
        </a:p>
      </dgm:t>
    </dgm:pt>
    <dgm:pt modelId="{9A58D133-4D0E-435C-9D30-A632D489FAF1}">
      <dgm:prSet phldrT="[文字]" custT="1"/>
      <dgm:spPr/>
      <dgm:t>
        <a:bodyPr/>
        <a:lstStyle/>
        <a:p>
          <a:r>
            <a:rPr lang="en-US" altLang="zh-TW" sz="2000" b="1" dirty="0" smtClean="0"/>
            <a:t>3</a:t>
          </a:r>
          <a:endParaRPr lang="zh-TW" altLang="en-US" sz="2000" b="1" dirty="0"/>
        </a:p>
      </dgm:t>
    </dgm:pt>
    <dgm:pt modelId="{8980F499-8648-4935-831B-167CDE34C22F}" type="sibTrans" cxnId="{8ACA23C6-C738-43FE-A76F-8153389C912A}">
      <dgm:prSet/>
      <dgm:spPr/>
      <dgm:t>
        <a:bodyPr/>
        <a:lstStyle/>
        <a:p>
          <a:endParaRPr lang="zh-TW" altLang="en-US" sz="2000" b="1"/>
        </a:p>
      </dgm:t>
    </dgm:pt>
    <dgm:pt modelId="{2F12128C-B55F-4DAC-A12B-1345F61A0FCC}" type="parTrans" cxnId="{8ACA23C6-C738-43FE-A76F-8153389C912A}">
      <dgm:prSet/>
      <dgm:spPr/>
      <dgm:t>
        <a:bodyPr/>
        <a:lstStyle/>
        <a:p>
          <a:endParaRPr lang="zh-TW" altLang="en-US" sz="2000" b="1"/>
        </a:p>
      </dgm:t>
    </dgm:pt>
    <dgm:pt modelId="{CB90737B-1913-416A-A703-21B5672DB5DA}">
      <dgm:prSet custT="1"/>
      <dgm:spPr/>
      <dgm:t>
        <a:bodyPr/>
        <a:lstStyle/>
        <a:p>
          <a:r>
            <a:rPr lang="en-US" altLang="zh-TW" sz="2000" b="1" dirty="0" smtClean="0"/>
            <a:t>4</a:t>
          </a:r>
          <a:endParaRPr lang="zh-TW" altLang="en-US" sz="2000" b="1" dirty="0"/>
        </a:p>
      </dgm:t>
    </dgm:pt>
    <dgm:pt modelId="{B9D068C8-052D-4A85-9B7B-29FBD17BB784}" type="parTrans" cxnId="{6C77D227-A8A8-4D41-982A-5522E16FDB12}">
      <dgm:prSet/>
      <dgm:spPr/>
      <dgm:t>
        <a:bodyPr/>
        <a:lstStyle/>
        <a:p>
          <a:endParaRPr lang="zh-TW" altLang="en-US" sz="2000" b="1"/>
        </a:p>
      </dgm:t>
    </dgm:pt>
    <dgm:pt modelId="{50213596-A499-4328-9B31-787289E1E1C9}" type="sibTrans" cxnId="{6C77D227-A8A8-4D41-982A-5522E16FDB12}">
      <dgm:prSet/>
      <dgm:spPr/>
      <dgm:t>
        <a:bodyPr/>
        <a:lstStyle/>
        <a:p>
          <a:endParaRPr lang="zh-TW" altLang="en-US" sz="2000" b="1"/>
        </a:p>
      </dgm:t>
    </dgm:pt>
    <dgm:pt modelId="{5863DFD3-23DC-4D2B-9D17-E1F268B70B51}">
      <dgm:prSet custT="1"/>
      <dgm:spPr/>
      <dgm:t>
        <a:bodyPr/>
        <a:lstStyle/>
        <a:p>
          <a:r>
            <a:rPr lang="zh-TW" altLang="en-US" sz="2000" b="1" dirty="0" smtClean="0">
              <a:ea typeface="標楷體" pitchFamily="65" charset="-120"/>
            </a:rPr>
            <a:t>採</a:t>
          </a:r>
          <a:r>
            <a:rPr lang="zh-TW" altLang="en-US" sz="2000" b="1" dirty="0" smtClean="0">
              <a:solidFill>
                <a:srgbClr val="FF0000"/>
              </a:solidFill>
              <a:ea typeface="標楷體" pitchFamily="65" charset="-120"/>
            </a:rPr>
            <a:t>年段式課程</a:t>
          </a:r>
          <a:r>
            <a:rPr lang="zh-TW" altLang="en-US" sz="2000" b="1" dirty="0" smtClean="0">
              <a:ea typeface="標楷體" pitchFamily="65" charset="-120"/>
            </a:rPr>
            <a:t>設計，輔導同學參加技能檢定，取得技術士證照</a:t>
          </a:r>
          <a:endParaRPr lang="zh-TW" altLang="en-US" sz="2000" b="1" dirty="0"/>
        </a:p>
      </dgm:t>
    </dgm:pt>
    <dgm:pt modelId="{0E6A29DC-A24B-4216-BE4E-3BA480AD4FDC}" type="parTrans" cxnId="{347DE0D3-74B4-4A0E-B761-13F39DBD42CE}">
      <dgm:prSet/>
      <dgm:spPr/>
      <dgm:t>
        <a:bodyPr/>
        <a:lstStyle/>
        <a:p>
          <a:endParaRPr lang="zh-TW" altLang="en-US" sz="2000" b="1"/>
        </a:p>
      </dgm:t>
    </dgm:pt>
    <dgm:pt modelId="{CA231CAD-0E48-4642-BF61-B0BB1AEB58A9}" type="sibTrans" cxnId="{347DE0D3-74B4-4A0E-B761-13F39DBD42CE}">
      <dgm:prSet/>
      <dgm:spPr/>
      <dgm:t>
        <a:bodyPr/>
        <a:lstStyle/>
        <a:p>
          <a:endParaRPr lang="zh-TW" altLang="en-US" sz="2000" b="1"/>
        </a:p>
      </dgm:t>
    </dgm:pt>
    <dgm:pt modelId="{0EDF4DDD-4E22-4300-8628-5C12FBB811FF}" type="pres">
      <dgm:prSet presAssocID="{5917B3F7-D3AF-45FC-A89D-CA3DC96940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A301799-6718-43E5-ABDE-0F8EAD3A8A87}" type="pres">
      <dgm:prSet presAssocID="{6D70DC9F-34E1-4D0A-8184-70CF57757037}" presName="parentLin" presStyleCnt="0"/>
      <dgm:spPr/>
    </dgm:pt>
    <dgm:pt modelId="{352CDF80-94B1-4FC9-A07F-8CA660C468C0}" type="pres">
      <dgm:prSet presAssocID="{6D70DC9F-34E1-4D0A-8184-70CF57757037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2820FD1C-4F24-4525-9C42-1F9728C91175}" type="pres">
      <dgm:prSet presAssocID="{6D70DC9F-34E1-4D0A-8184-70CF57757037}" presName="parentText" presStyleLbl="node1" presStyleIdx="0" presStyleCnt="4" custFlipHor="1" custScaleX="11648" custScaleY="11064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0FFA26-F06A-4CA2-A6FB-498A87ED422E}" type="pres">
      <dgm:prSet presAssocID="{6D70DC9F-34E1-4D0A-8184-70CF57757037}" presName="negativeSpace" presStyleCnt="0"/>
      <dgm:spPr/>
    </dgm:pt>
    <dgm:pt modelId="{B3146991-041F-4C82-8F22-CAA90CF5EDA5}" type="pres">
      <dgm:prSet presAssocID="{6D70DC9F-34E1-4D0A-8184-70CF57757037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9A9FBA-126C-48D8-BE9A-4A40EBD7D949}" type="pres">
      <dgm:prSet presAssocID="{73B8A04D-A8BE-4BC9-8F3D-DFC6210D4213}" presName="spaceBetweenRectangles" presStyleCnt="0"/>
      <dgm:spPr/>
    </dgm:pt>
    <dgm:pt modelId="{4BA42582-B0B7-4D57-9D3C-E792B89D0898}" type="pres">
      <dgm:prSet presAssocID="{BE8FBD03-CF42-4F67-933F-F5026DDDE339}" presName="parentLin" presStyleCnt="0"/>
      <dgm:spPr/>
    </dgm:pt>
    <dgm:pt modelId="{D587FFF9-29FA-4615-9CDA-4EB0F6A73BD6}" type="pres">
      <dgm:prSet presAssocID="{BE8FBD03-CF42-4F67-933F-F5026DDDE339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656B2768-5460-4A22-BC68-9BB30385996D}" type="pres">
      <dgm:prSet presAssocID="{BE8FBD03-CF42-4F67-933F-F5026DDDE339}" presName="parentText" presStyleLbl="node1" presStyleIdx="1" presStyleCnt="4" custFlipHor="1" custScaleX="11631" custScaleY="110473" custLinFactNeighborX="3093" custLinFactNeighborY="1058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103CE7-60AE-4D9C-95EB-94833F0F736C}" type="pres">
      <dgm:prSet presAssocID="{BE8FBD03-CF42-4F67-933F-F5026DDDE339}" presName="negativeSpace" presStyleCnt="0"/>
      <dgm:spPr/>
    </dgm:pt>
    <dgm:pt modelId="{762D0460-B200-4912-8EDA-A2394E294220}" type="pres">
      <dgm:prSet presAssocID="{BE8FBD03-CF42-4F67-933F-F5026DDDE339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E86578-2A94-4A86-A605-D9A3E12B1D14}" type="pres">
      <dgm:prSet presAssocID="{E26EA321-0C40-4F3B-AA33-41C517E8FD02}" presName="spaceBetweenRectangles" presStyleCnt="0"/>
      <dgm:spPr/>
    </dgm:pt>
    <dgm:pt modelId="{B3981999-177F-4EDD-88ED-EB4F7FDB8190}" type="pres">
      <dgm:prSet presAssocID="{9A58D133-4D0E-435C-9D30-A632D489FAF1}" presName="parentLin" presStyleCnt="0"/>
      <dgm:spPr/>
    </dgm:pt>
    <dgm:pt modelId="{EF9F9335-D971-4F88-9F71-DE006FB70599}" type="pres">
      <dgm:prSet presAssocID="{9A58D133-4D0E-435C-9D30-A632D489FAF1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9D6598FC-C22E-4FE9-B6C9-85B762FDA722}" type="pres">
      <dgm:prSet presAssocID="{9A58D133-4D0E-435C-9D30-A632D489FAF1}" presName="parentText" presStyleLbl="node1" presStyleIdx="2" presStyleCnt="4" custScaleX="11631" custScaleY="11047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E574BC-5E53-4290-9329-B66D06F583B8}" type="pres">
      <dgm:prSet presAssocID="{9A58D133-4D0E-435C-9D30-A632D489FAF1}" presName="negativeSpace" presStyleCnt="0"/>
      <dgm:spPr/>
    </dgm:pt>
    <dgm:pt modelId="{85A3C60A-A98C-4EB0-86E4-1E7591A781CE}" type="pres">
      <dgm:prSet presAssocID="{9A58D133-4D0E-435C-9D30-A632D489FAF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47AEE9-A204-42B6-94C3-C49F636DE6C4}" type="pres">
      <dgm:prSet presAssocID="{8980F499-8648-4935-831B-167CDE34C22F}" presName="spaceBetweenRectangles" presStyleCnt="0"/>
      <dgm:spPr/>
    </dgm:pt>
    <dgm:pt modelId="{9CDDEA0E-B846-413E-9924-60717B29C7E8}" type="pres">
      <dgm:prSet presAssocID="{CB90737B-1913-416A-A703-21B5672DB5DA}" presName="parentLin" presStyleCnt="0"/>
      <dgm:spPr/>
    </dgm:pt>
    <dgm:pt modelId="{A24CF2AC-E5FB-427C-A9B4-97A75051E84B}" type="pres">
      <dgm:prSet presAssocID="{CB90737B-1913-416A-A703-21B5672DB5DA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5AD794A3-62CB-4370-B42B-175DFB0102BB}" type="pres">
      <dgm:prSet presAssocID="{CB90737B-1913-416A-A703-21B5672DB5DA}" presName="parentText" presStyleLbl="node1" presStyleIdx="3" presStyleCnt="4" custScaleX="11631" custScaleY="11047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2DF35D-3C4D-4DFB-8D1B-43D88D988475}" type="pres">
      <dgm:prSet presAssocID="{CB90737B-1913-416A-A703-21B5672DB5DA}" presName="negativeSpace" presStyleCnt="0"/>
      <dgm:spPr/>
    </dgm:pt>
    <dgm:pt modelId="{1051E631-4837-4755-ACC9-E46F152723CF}" type="pres">
      <dgm:prSet presAssocID="{CB90737B-1913-416A-A703-21B5672DB5DA}" presName="childText" presStyleLbl="conFgAcc1" presStyleIdx="3" presStyleCnt="4" custLinFactNeighborY="-11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CE091CD-5D81-4727-8205-21345A8742E0}" type="presOf" srcId="{CB90737B-1913-416A-A703-21B5672DB5DA}" destId="{5AD794A3-62CB-4370-B42B-175DFB0102BB}" srcOrd="1" destOrd="0" presId="urn:microsoft.com/office/officeart/2005/8/layout/list1"/>
    <dgm:cxn modelId="{ECFE86F1-948F-49F6-9CD2-5C40B2264B53}" srcId="{9A58D133-4D0E-435C-9D30-A632D489FAF1}" destId="{12598DC0-1D64-4255-82C9-32000E9C6A2D}" srcOrd="0" destOrd="0" parTransId="{B9AC17C4-5748-4F10-8DC3-F294199EB56A}" sibTransId="{BA441EC1-0F6C-4687-A1D5-DB90A82A3621}"/>
    <dgm:cxn modelId="{18DC42E5-A755-4560-9982-9BDEA28CAB21}" srcId="{BE8FBD03-CF42-4F67-933F-F5026DDDE339}" destId="{45BC2F63-EAFE-4BC7-B292-5712ADDA3C3B}" srcOrd="0" destOrd="0" parTransId="{DBB8FD87-9831-4C4D-A172-FAE2812BC80A}" sibTransId="{E5A0B4DF-6D18-40CA-A259-ADBAEC1656ED}"/>
    <dgm:cxn modelId="{00521B5D-38BF-42CD-834B-5F719CAEDF19}" type="presOf" srcId="{5863DFD3-23DC-4D2B-9D17-E1F268B70B51}" destId="{1051E631-4837-4755-ACC9-E46F152723CF}" srcOrd="0" destOrd="0" presId="urn:microsoft.com/office/officeart/2005/8/layout/list1"/>
    <dgm:cxn modelId="{8ACA23C6-C738-43FE-A76F-8153389C912A}" srcId="{5917B3F7-D3AF-45FC-A89D-CA3DC9694040}" destId="{9A58D133-4D0E-435C-9D30-A632D489FAF1}" srcOrd="2" destOrd="0" parTransId="{2F12128C-B55F-4DAC-A12B-1345F61A0FCC}" sibTransId="{8980F499-8648-4935-831B-167CDE34C22F}"/>
    <dgm:cxn modelId="{B294C8F7-374E-48B3-881E-972AD26ADED0}" type="presOf" srcId="{6D70DC9F-34E1-4D0A-8184-70CF57757037}" destId="{352CDF80-94B1-4FC9-A07F-8CA660C468C0}" srcOrd="0" destOrd="0" presId="urn:microsoft.com/office/officeart/2005/8/layout/list1"/>
    <dgm:cxn modelId="{1622D775-A2DF-4128-928A-6C14978F0ECE}" srcId="{6D70DC9F-34E1-4D0A-8184-70CF57757037}" destId="{5519FEA5-3AA7-4280-96AE-2C56E541D0BF}" srcOrd="0" destOrd="0" parTransId="{27705526-FD98-4940-8627-337A46329A52}" sibTransId="{C57D0BDE-BBBC-4CDB-9451-5AB9783B62C1}"/>
    <dgm:cxn modelId="{939A1E6E-3CD6-4FB4-BA0A-942B6BBDE9BE}" type="presOf" srcId="{5519FEA5-3AA7-4280-96AE-2C56E541D0BF}" destId="{B3146991-041F-4C82-8F22-CAA90CF5EDA5}" srcOrd="0" destOrd="0" presId="urn:microsoft.com/office/officeart/2005/8/layout/list1"/>
    <dgm:cxn modelId="{347DE0D3-74B4-4A0E-B761-13F39DBD42CE}" srcId="{CB90737B-1913-416A-A703-21B5672DB5DA}" destId="{5863DFD3-23DC-4D2B-9D17-E1F268B70B51}" srcOrd="0" destOrd="0" parTransId="{0E6A29DC-A24B-4216-BE4E-3BA480AD4FDC}" sibTransId="{CA231CAD-0E48-4642-BF61-B0BB1AEB58A9}"/>
    <dgm:cxn modelId="{348E1701-9A83-4CD3-B3FE-9FAEB0497B57}" type="presOf" srcId="{9A58D133-4D0E-435C-9D30-A632D489FAF1}" destId="{9D6598FC-C22E-4FE9-B6C9-85B762FDA722}" srcOrd="1" destOrd="0" presId="urn:microsoft.com/office/officeart/2005/8/layout/list1"/>
    <dgm:cxn modelId="{D052BD75-125A-4A80-8505-DF7D771F64AB}" type="presOf" srcId="{6D70DC9F-34E1-4D0A-8184-70CF57757037}" destId="{2820FD1C-4F24-4525-9C42-1F9728C91175}" srcOrd="1" destOrd="0" presId="urn:microsoft.com/office/officeart/2005/8/layout/list1"/>
    <dgm:cxn modelId="{D24A1B6C-7F02-49F2-B899-6D142B9C0257}" type="presOf" srcId="{BE8FBD03-CF42-4F67-933F-F5026DDDE339}" destId="{656B2768-5460-4A22-BC68-9BB30385996D}" srcOrd="1" destOrd="0" presId="urn:microsoft.com/office/officeart/2005/8/layout/list1"/>
    <dgm:cxn modelId="{6A4AC40A-59B2-4F6B-BBA2-BD0790F76149}" type="presOf" srcId="{45BC2F63-EAFE-4BC7-B292-5712ADDA3C3B}" destId="{762D0460-B200-4912-8EDA-A2394E294220}" srcOrd="0" destOrd="0" presId="urn:microsoft.com/office/officeart/2005/8/layout/list1"/>
    <dgm:cxn modelId="{6FED8406-99FA-4D37-A8C5-C198E3163A44}" type="presOf" srcId="{5917B3F7-D3AF-45FC-A89D-CA3DC9694040}" destId="{0EDF4DDD-4E22-4300-8628-5C12FBB811FF}" srcOrd="0" destOrd="0" presId="urn:microsoft.com/office/officeart/2005/8/layout/list1"/>
    <dgm:cxn modelId="{563EBC92-5834-4D89-A850-A10ECCFDF2C5}" type="presOf" srcId="{BE8FBD03-CF42-4F67-933F-F5026DDDE339}" destId="{D587FFF9-29FA-4615-9CDA-4EB0F6A73BD6}" srcOrd="0" destOrd="0" presId="urn:microsoft.com/office/officeart/2005/8/layout/list1"/>
    <dgm:cxn modelId="{453C1860-4BF9-4620-BA7A-AF56EA86FCD3}" type="presOf" srcId="{12598DC0-1D64-4255-82C9-32000E9C6A2D}" destId="{85A3C60A-A98C-4EB0-86E4-1E7591A781CE}" srcOrd="0" destOrd="0" presId="urn:microsoft.com/office/officeart/2005/8/layout/list1"/>
    <dgm:cxn modelId="{290FCF62-585A-433D-BBA7-E024A529AF86}" type="presOf" srcId="{9A58D133-4D0E-435C-9D30-A632D489FAF1}" destId="{EF9F9335-D971-4F88-9F71-DE006FB70599}" srcOrd="0" destOrd="0" presId="urn:microsoft.com/office/officeart/2005/8/layout/list1"/>
    <dgm:cxn modelId="{6295B46F-BD23-482C-975C-EDAB80468CC4}" srcId="{5917B3F7-D3AF-45FC-A89D-CA3DC9694040}" destId="{BE8FBD03-CF42-4F67-933F-F5026DDDE339}" srcOrd="1" destOrd="0" parTransId="{F79CA491-F81A-40A3-B527-E7E630E91A7C}" sibTransId="{E26EA321-0C40-4F3B-AA33-41C517E8FD02}"/>
    <dgm:cxn modelId="{1380EBC0-E90A-4791-992E-11CE4BEA9D2F}" type="presOf" srcId="{CB90737B-1913-416A-A703-21B5672DB5DA}" destId="{A24CF2AC-E5FB-427C-A9B4-97A75051E84B}" srcOrd="0" destOrd="0" presId="urn:microsoft.com/office/officeart/2005/8/layout/list1"/>
    <dgm:cxn modelId="{D45E31DF-04F3-4A68-B1F2-D8BE1B7FDA15}" srcId="{5917B3F7-D3AF-45FC-A89D-CA3DC9694040}" destId="{6D70DC9F-34E1-4D0A-8184-70CF57757037}" srcOrd="0" destOrd="0" parTransId="{AE90962C-BC17-4A78-A86C-C204F05BEE05}" sibTransId="{73B8A04D-A8BE-4BC9-8F3D-DFC6210D4213}"/>
    <dgm:cxn modelId="{6C77D227-A8A8-4D41-982A-5522E16FDB12}" srcId="{5917B3F7-D3AF-45FC-A89D-CA3DC9694040}" destId="{CB90737B-1913-416A-A703-21B5672DB5DA}" srcOrd="3" destOrd="0" parTransId="{B9D068C8-052D-4A85-9B7B-29FBD17BB784}" sibTransId="{50213596-A499-4328-9B31-787289E1E1C9}"/>
    <dgm:cxn modelId="{67E16E48-75E4-4004-BFD4-4FA568038D9A}" type="presParOf" srcId="{0EDF4DDD-4E22-4300-8628-5C12FBB811FF}" destId="{FA301799-6718-43E5-ABDE-0F8EAD3A8A87}" srcOrd="0" destOrd="0" presId="urn:microsoft.com/office/officeart/2005/8/layout/list1"/>
    <dgm:cxn modelId="{34A43404-7DE2-42E8-A030-4BE1D2F61FB3}" type="presParOf" srcId="{FA301799-6718-43E5-ABDE-0F8EAD3A8A87}" destId="{352CDF80-94B1-4FC9-A07F-8CA660C468C0}" srcOrd="0" destOrd="0" presId="urn:microsoft.com/office/officeart/2005/8/layout/list1"/>
    <dgm:cxn modelId="{3810CA59-727A-4E38-AC74-62D28513CFF2}" type="presParOf" srcId="{FA301799-6718-43E5-ABDE-0F8EAD3A8A87}" destId="{2820FD1C-4F24-4525-9C42-1F9728C91175}" srcOrd="1" destOrd="0" presId="urn:microsoft.com/office/officeart/2005/8/layout/list1"/>
    <dgm:cxn modelId="{2686CE52-691C-44B2-8BD4-68274A97A4BF}" type="presParOf" srcId="{0EDF4DDD-4E22-4300-8628-5C12FBB811FF}" destId="{710FFA26-F06A-4CA2-A6FB-498A87ED422E}" srcOrd="1" destOrd="0" presId="urn:microsoft.com/office/officeart/2005/8/layout/list1"/>
    <dgm:cxn modelId="{04E03967-E5E6-42DA-9E89-5447D07BCC56}" type="presParOf" srcId="{0EDF4DDD-4E22-4300-8628-5C12FBB811FF}" destId="{B3146991-041F-4C82-8F22-CAA90CF5EDA5}" srcOrd="2" destOrd="0" presId="urn:microsoft.com/office/officeart/2005/8/layout/list1"/>
    <dgm:cxn modelId="{CF23C70E-B0E0-47B6-A7D0-5E485FBFE201}" type="presParOf" srcId="{0EDF4DDD-4E22-4300-8628-5C12FBB811FF}" destId="{169A9FBA-126C-48D8-BE9A-4A40EBD7D949}" srcOrd="3" destOrd="0" presId="urn:microsoft.com/office/officeart/2005/8/layout/list1"/>
    <dgm:cxn modelId="{3AA78F1E-A4DF-4C03-8725-698FB315E6EE}" type="presParOf" srcId="{0EDF4DDD-4E22-4300-8628-5C12FBB811FF}" destId="{4BA42582-B0B7-4D57-9D3C-E792B89D0898}" srcOrd="4" destOrd="0" presId="urn:microsoft.com/office/officeart/2005/8/layout/list1"/>
    <dgm:cxn modelId="{8CEB3D9A-04E5-431B-8EAF-1979D4BE79C3}" type="presParOf" srcId="{4BA42582-B0B7-4D57-9D3C-E792B89D0898}" destId="{D587FFF9-29FA-4615-9CDA-4EB0F6A73BD6}" srcOrd="0" destOrd="0" presId="urn:microsoft.com/office/officeart/2005/8/layout/list1"/>
    <dgm:cxn modelId="{226CCFEA-FBD5-479F-8AB8-B722196100CE}" type="presParOf" srcId="{4BA42582-B0B7-4D57-9D3C-E792B89D0898}" destId="{656B2768-5460-4A22-BC68-9BB30385996D}" srcOrd="1" destOrd="0" presId="urn:microsoft.com/office/officeart/2005/8/layout/list1"/>
    <dgm:cxn modelId="{F116178E-0BE5-4255-9D04-1EA659E3E85F}" type="presParOf" srcId="{0EDF4DDD-4E22-4300-8628-5C12FBB811FF}" destId="{5D103CE7-60AE-4D9C-95EB-94833F0F736C}" srcOrd="5" destOrd="0" presId="urn:microsoft.com/office/officeart/2005/8/layout/list1"/>
    <dgm:cxn modelId="{D2AE1564-13B6-463B-9D19-93534174335F}" type="presParOf" srcId="{0EDF4DDD-4E22-4300-8628-5C12FBB811FF}" destId="{762D0460-B200-4912-8EDA-A2394E294220}" srcOrd="6" destOrd="0" presId="urn:microsoft.com/office/officeart/2005/8/layout/list1"/>
    <dgm:cxn modelId="{DA64AE49-FFC2-4021-8920-567AC5750F63}" type="presParOf" srcId="{0EDF4DDD-4E22-4300-8628-5C12FBB811FF}" destId="{17E86578-2A94-4A86-A605-D9A3E12B1D14}" srcOrd="7" destOrd="0" presId="urn:microsoft.com/office/officeart/2005/8/layout/list1"/>
    <dgm:cxn modelId="{8C32F48B-FE8F-4227-906A-959681D1C85C}" type="presParOf" srcId="{0EDF4DDD-4E22-4300-8628-5C12FBB811FF}" destId="{B3981999-177F-4EDD-88ED-EB4F7FDB8190}" srcOrd="8" destOrd="0" presId="urn:microsoft.com/office/officeart/2005/8/layout/list1"/>
    <dgm:cxn modelId="{1DE890F0-B2FB-4FDB-9B72-98F82DB93264}" type="presParOf" srcId="{B3981999-177F-4EDD-88ED-EB4F7FDB8190}" destId="{EF9F9335-D971-4F88-9F71-DE006FB70599}" srcOrd="0" destOrd="0" presId="urn:microsoft.com/office/officeart/2005/8/layout/list1"/>
    <dgm:cxn modelId="{32733200-B5A7-4EF3-98DF-2A8C13EEF9FF}" type="presParOf" srcId="{B3981999-177F-4EDD-88ED-EB4F7FDB8190}" destId="{9D6598FC-C22E-4FE9-B6C9-85B762FDA722}" srcOrd="1" destOrd="0" presId="urn:microsoft.com/office/officeart/2005/8/layout/list1"/>
    <dgm:cxn modelId="{6D1F0EB2-9698-49DA-8C1C-2395B58EF2EC}" type="presParOf" srcId="{0EDF4DDD-4E22-4300-8628-5C12FBB811FF}" destId="{C8E574BC-5E53-4290-9329-B66D06F583B8}" srcOrd="9" destOrd="0" presId="urn:microsoft.com/office/officeart/2005/8/layout/list1"/>
    <dgm:cxn modelId="{E369C737-0C74-41A3-B8B7-9188B4AF275E}" type="presParOf" srcId="{0EDF4DDD-4E22-4300-8628-5C12FBB811FF}" destId="{85A3C60A-A98C-4EB0-86E4-1E7591A781CE}" srcOrd="10" destOrd="0" presId="urn:microsoft.com/office/officeart/2005/8/layout/list1"/>
    <dgm:cxn modelId="{1685A72D-B2CA-4CAA-BC96-41BA27762B6C}" type="presParOf" srcId="{0EDF4DDD-4E22-4300-8628-5C12FBB811FF}" destId="{2647AEE9-A204-42B6-94C3-C49F636DE6C4}" srcOrd="11" destOrd="0" presId="urn:microsoft.com/office/officeart/2005/8/layout/list1"/>
    <dgm:cxn modelId="{D234424D-18CA-4991-8723-57ABD59C8F6B}" type="presParOf" srcId="{0EDF4DDD-4E22-4300-8628-5C12FBB811FF}" destId="{9CDDEA0E-B846-413E-9924-60717B29C7E8}" srcOrd="12" destOrd="0" presId="urn:microsoft.com/office/officeart/2005/8/layout/list1"/>
    <dgm:cxn modelId="{DD117B01-E5A3-41CE-9F90-5C51825DC83C}" type="presParOf" srcId="{9CDDEA0E-B846-413E-9924-60717B29C7E8}" destId="{A24CF2AC-E5FB-427C-A9B4-97A75051E84B}" srcOrd="0" destOrd="0" presId="urn:microsoft.com/office/officeart/2005/8/layout/list1"/>
    <dgm:cxn modelId="{E39CE69E-BE29-4513-B4CE-9677F6756DE4}" type="presParOf" srcId="{9CDDEA0E-B846-413E-9924-60717B29C7E8}" destId="{5AD794A3-62CB-4370-B42B-175DFB0102BB}" srcOrd="1" destOrd="0" presId="urn:microsoft.com/office/officeart/2005/8/layout/list1"/>
    <dgm:cxn modelId="{67498A2E-A781-418E-AE7F-4BF4FF26CD78}" type="presParOf" srcId="{0EDF4DDD-4E22-4300-8628-5C12FBB811FF}" destId="{372DF35D-3C4D-4DFB-8D1B-43D88D988475}" srcOrd="13" destOrd="0" presId="urn:microsoft.com/office/officeart/2005/8/layout/list1"/>
    <dgm:cxn modelId="{AF590087-90EF-437C-BE23-8E4DF462C4C0}" type="presParOf" srcId="{0EDF4DDD-4E22-4300-8628-5C12FBB811FF}" destId="{1051E631-4837-4755-ACC9-E46F152723C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BD3BF110-8F48-4988-89A4-3DD867EADD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629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4C7FFA70-9186-440B-8E4F-2A79903E88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809625 h 510"/>
              <a:gd name="T4" fmla="*/ 2762250 w 1740"/>
              <a:gd name="T5" fmla="*/ 809625 h 510"/>
              <a:gd name="T6" fmla="*/ 2532063 w 1740"/>
              <a:gd name="T7" fmla="*/ 47625 h 510"/>
              <a:gd name="T8" fmla="*/ 0 w 1740"/>
              <a:gd name="T9" fmla="*/ 0 h 5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771650 w 4032"/>
              <a:gd name="T1" fmla="*/ 0 h 1356"/>
              <a:gd name="T2" fmla="*/ 6096000 w 4032"/>
              <a:gd name="T3" fmla="*/ 1009650 h 1356"/>
              <a:gd name="T4" fmla="*/ 6400800 w 4032"/>
              <a:gd name="T5" fmla="*/ 2152650 h 1356"/>
              <a:gd name="T6" fmla="*/ 457200 w 4032"/>
              <a:gd name="T7" fmla="*/ 2152650 h 1356"/>
              <a:gd name="T8" fmla="*/ 0 w 4032"/>
              <a:gd name="T9" fmla="*/ 1314450 h 1356"/>
              <a:gd name="T10" fmla="*/ 1771650 w 4032"/>
              <a:gd name="T11" fmla="*/ 0 h 13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6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809625 w 2988"/>
              <a:gd name="T1" fmla="*/ 1743075 h 3180"/>
              <a:gd name="T2" fmla="*/ 3619500 w 2988"/>
              <a:gd name="T3" fmla="*/ 0 h 3180"/>
              <a:gd name="T4" fmla="*/ 4743450 w 2988"/>
              <a:gd name="T5" fmla="*/ 542925 h 3180"/>
              <a:gd name="T6" fmla="*/ 4743450 w 2988"/>
              <a:gd name="T7" fmla="*/ 4400550 h 3180"/>
              <a:gd name="T8" fmla="*/ 2305050 w 2988"/>
              <a:gd name="T9" fmla="*/ 4857750 h 3180"/>
              <a:gd name="T10" fmla="*/ 0 w 2988"/>
              <a:gd name="T11" fmla="*/ 3819525 h 3180"/>
              <a:gd name="T12" fmla="*/ 809625 w 2988"/>
              <a:gd name="T13" fmla="*/ 1743075 h 31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438150 w 2064"/>
              <a:gd name="T3" fmla="*/ 2409825 h 1518"/>
              <a:gd name="T4" fmla="*/ 3276600 w 2064"/>
              <a:gd name="T5" fmla="*/ 0 h 1518"/>
              <a:gd name="T6" fmla="*/ 0 w 2064"/>
              <a:gd name="T7" fmla="*/ 0 h 15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8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5924043 w 4014"/>
              <a:gd name="T3" fmla="*/ 0 h 4455"/>
              <a:gd name="T4" fmla="*/ 5284403 w 4014"/>
              <a:gd name="T5" fmla="*/ 4962506 h 4455"/>
              <a:gd name="T6" fmla="*/ 0 w 4014"/>
              <a:gd name="T7" fmla="*/ 6107699 h 4455"/>
              <a:gd name="T8" fmla="*/ 0 w 4014"/>
              <a:gd name="T9" fmla="*/ 0 h 4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9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kumimoji="0" lang="zh-TW" altLang="en-US">
              <a:latin typeface="Arial" charset="0"/>
              <a:ea typeface="+mn-ea"/>
            </a:endParaRPr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2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3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5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1023937 h 651"/>
              <a:gd name="T4" fmla="*/ 1009650 w 636"/>
              <a:gd name="T5" fmla="*/ 1033462 h 651"/>
              <a:gd name="T6" fmla="*/ 1003300 w 636"/>
              <a:gd name="T7" fmla="*/ 0 h 651"/>
              <a:gd name="T8" fmla="*/ 0 w 636"/>
              <a:gd name="T9" fmla="*/ 0 h 6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2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21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02 h 720"/>
                <a:gd name="T8" fmla="*/ 0 w 672"/>
                <a:gd name="T9" fmla="*/ 421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159 w 212"/>
                <a:gd name="T1" fmla="*/ 0 h 824"/>
                <a:gd name="T2" fmla="*/ 0 w 212"/>
                <a:gd name="T3" fmla="*/ 82 h 824"/>
                <a:gd name="T4" fmla="*/ 130 w 212"/>
                <a:gd name="T5" fmla="*/ 824 h 824"/>
                <a:gd name="T6" fmla="*/ 164 w 212"/>
                <a:gd name="T7" fmla="*/ 822 h 824"/>
                <a:gd name="T8" fmla="*/ 159 w 212"/>
                <a:gd name="T9" fmla="*/ 0 h 8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0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31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32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pic>
        <p:nvPicPr>
          <p:cNvPr id="33" name="Picture 83" descr="water"/>
          <p:cNvPicPr>
            <a:picLocks noChangeAspect="1" noChangeArrowheads="1"/>
          </p:cNvPicPr>
          <p:nvPr/>
        </p:nvPicPr>
        <p:blipFill>
          <a:blip r:embed="rId2" cstate="print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altLang="zh-TW" noProof="0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altLang="zh-TW" noProof="0" dirty="0" smtClean="0"/>
          </a:p>
        </p:txBody>
      </p:sp>
      <p:sp>
        <p:nvSpPr>
          <p:cNvPr id="3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7150"/>
            <a:ext cx="2133600" cy="3143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7150"/>
            <a:ext cx="2895600" cy="3143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7150"/>
            <a:ext cx="2133600" cy="3143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AFF54-8465-4884-916B-285A3324B86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8F7F4-348F-4F7A-972F-166058B52B7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9C6B0-5977-44F6-913F-31B40163EE8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9CC1C-4D19-42C5-8263-42BC612A1BB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351CD-548B-4D09-BCB1-4EE7F9841A3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按一下圖示以新增圖表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E8395-309D-4E6E-8743-C22317D5398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7EA83-EE87-457E-B476-CF6E3E9420F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1EDF0-53E0-4AEF-BE57-18633EAC241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4FEE-34FF-4180-928D-2A982E22361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DBACA-ECAA-4986-9DFC-0948185F648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4764A-BBFA-445D-96DE-B06491F7383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81EF4-EC01-44C5-8CB4-FD6BF61D1D5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34013-4A0A-4F87-BF79-661CD092EED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989B4-B8A1-4C82-BD7B-76B9677D86F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kumimoji="0" lang="zh-TW" altLang="en-US">
              <a:latin typeface="Arial" charset="0"/>
              <a:ea typeface="+mn-ea"/>
            </a:endParaRPr>
          </a:p>
        </p:txBody>
      </p:sp>
      <p:sp>
        <p:nvSpPr>
          <p:cNvPr id="1027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28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29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0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2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2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3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3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4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4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195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04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4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9363EAD8-1A7A-4061-8C16-9F6FC74BE8E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53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5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pic>
        <p:nvPicPr>
          <p:cNvPr id="1055" name="Picture 37" descr="water"/>
          <p:cNvPicPr>
            <a:picLocks noChangeAspect="1" noChangeArrowheads="1"/>
          </p:cNvPicPr>
          <p:nvPr/>
        </p:nvPicPr>
        <p:blipFill>
          <a:blip r:embed="rId16" cstate="print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6" name="Picture 38" descr="3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log.xuite.net/hotnews/blog/48030709-%E4%B8%80%E5%80%8B%E9%86%AB%E5%B8%AB%E7%9A%84%E5%BF%83%E8%81%B2...%E5%8D%83%E8%90%AC%E5%88%A5%E5%8F%AB%E5%AD%A9%E5%AD%90%E7%95%B6%E9%86%AB%E7%94%9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gacy.nownews.com/2005/03/29/91-1770994.htm" TargetMode="External"/><Relationship Id="rId2" Type="http://schemas.openxmlformats.org/officeDocument/2006/relationships/hyperlink" Target="http://www.cw.com.tw/article/article.action?id=501079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fZ-u3c3Dq8&amp;feature=player_detailpag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2700" y="2174875"/>
            <a:ext cx="5567363" cy="1470025"/>
          </a:xfrm>
        </p:spPr>
        <p:txBody>
          <a:bodyPr/>
          <a:lstStyle/>
          <a:p>
            <a:pPr algn="ctr"/>
            <a:r>
              <a:rPr lang="zh-TW" altLang="en-US" smtClean="0">
                <a:ea typeface="標楷體" pitchFamily="65" charset="-120"/>
              </a:rPr>
              <a:t>實用技能學程</a:t>
            </a:r>
            <a:r>
              <a:rPr lang="en-US" altLang="zh-TW" smtClean="0">
                <a:ea typeface="標楷體" pitchFamily="65" charset="-120"/>
              </a:rPr>
              <a:t/>
            </a:r>
            <a:br>
              <a:rPr lang="en-US" altLang="zh-TW" smtClean="0">
                <a:ea typeface="標楷體" pitchFamily="65" charset="-120"/>
              </a:rPr>
            </a:br>
            <a:r>
              <a:rPr lang="zh-TW" altLang="en-US" smtClean="0">
                <a:ea typeface="標楷體" pitchFamily="65" charset="-120"/>
              </a:rPr>
              <a:t>實施與展望</a:t>
            </a:r>
            <a:r>
              <a:rPr lang="zh-TW" altLang="en-US" smtClean="0">
                <a:ea typeface="新細明體" pitchFamily="18" charset="-120"/>
              </a:rPr>
              <a:t> </a:t>
            </a:r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影響生涯目標的因素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3" descr="C:\Documents and Settings\user.PC\桌面\圖片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80919" cy="488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77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大綱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961256" y="1351309"/>
          <a:ext cx="699512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F15A7D-B66F-4079-BBD8-F22228747AD6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11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4101" name="文字方塊 2"/>
          <p:cNvSpPr txBox="1">
            <a:spLocks noChangeArrowheads="1"/>
          </p:cNvSpPr>
          <p:nvPr/>
        </p:nvSpPr>
        <p:spPr bwMode="auto">
          <a:xfrm>
            <a:off x="1283382" y="1976207"/>
            <a:ext cx="720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dirty="0" smtClean="0"/>
              <a:t>01</a:t>
            </a:r>
            <a:endParaRPr kumimoji="0" lang="zh-TW" altLang="en-US" sz="3200" dirty="0"/>
          </a:p>
        </p:txBody>
      </p:sp>
      <p:sp>
        <p:nvSpPr>
          <p:cNvPr id="4102" name="文字方塊 9"/>
          <p:cNvSpPr txBox="1">
            <a:spLocks noChangeArrowheads="1"/>
          </p:cNvSpPr>
          <p:nvPr/>
        </p:nvSpPr>
        <p:spPr bwMode="auto">
          <a:xfrm>
            <a:off x="1583289" y="3320609"/>
            <a:ext cx="720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dirty="0"/>
              <a:t>02</a:t>
            </a:r>
            <a:endParaRPr kumimoji="0" lang="zh-TW" altLang="en-US" sz="3200" dirty="0"/>
          </a:p>
        </p:txBody>
      </p:sp>
      <p:sp>
        <p:nvSpPr>
          <p:cNvPr id="4103" name="文字方塊 10"/>
          <p:cNvSpPr txBox="1">
            <a:spLocks noChangeArrowheads="1"/>
          </p:cNvSpPr>
          <p:nvPr/>
        </p:nvSpPr>
        <p:spPr bwMode="auto">
          <a:xfrm>
            <a:off x="1259632" y="4667921"/>
            <a:ext cx="7191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dirty="0"/>
              <a:t>03</a:t>
            </a:r>
            <a:endParaRPr kumimoji="0"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713" y="2276475"/>
            <a:ext cx="5976937" cy="1584325"/>
          </a:xfrm>
        </p:spPr>
        <p:txBody>
          <a:bodyPr/>
          <a:lstStyle/>
          <a:p>
            <a:r>
              <a:rPr lang="zh-TW" altLang="en-US" sz="5500" smtClean="0">
                <a:solidFill>
                  <a:srgbClr val="0688FD"/>
                </a:solidFill>
                <a:latin typeface="標楷體" pitchFamily="65" charset="-120"/>
                <a:ea typeface="標楷體" pitchFamily="65" charset="-120"/>
              </a:rPr>
              <a:t>實用技能學程簡介</a:t>
            </a:r>
            <a:endParaRPr lang="zh-TW" altLang="en-US" sz="5500" smtClean="0">
              <a:solidFill>
                <a:srgbClr val="0688FD"/>
              </a:solidFill>
              <a:ea typeface="新細明體" pitchFamily="18" charset="-120"/>
            </a:endParaRPr>
          </a:p>
        </p:txBody>
      </p:sp>
      <p:sp>
        <p:nvSpPr>
          <p:cNvPr id="512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24DBAC-1EBD-4583-A54F-2C04A182B4DA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12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前言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288" y="1268412"/>
            <a:ext cx="8229600" cy="5040907"/>
          </a:xfrm>
        </p:spPr>
        <p:txBody>
          <a:bodyPr/>
          <a:lstStyle/>
          <a:p>
            <a:pPr marL="522288" lvl="1" indent="-342900">
              <a:buFontTx/>
              <a:buAutoNum type="arabicPeriod"/>
            </a:pPr>
            <a:r>
              <a:rPr lang="zh-TW" altLang="en-US" sz="3000" dirty="0" smtClean="0">
                <a:ea typeface="標楷體" pitchFamily="65" charset="-120"/>
                <a:cs typeface="Arial" pitchFamily="34" charset="0"/>
              </a:rPr>
              <a:t>實用技能學程是以學生為中心、學校為本位的教育，注重學生多元性向與適性發展，並配合學生的特質、結合學校師資、設備與社區資源，建置實務技能學習核心，發展學校特色的教育環境。</a:t>
            </a:r>
          </a:p>
          <a:p>
            <a:pPr marL="522288" lvl="1" indent="-342900">
              <a:buFontTx/>
              <a:buAutoNum type="arabicPeriod"/>
            </a:pPr>
            <a:r>
              <a:rPr lang="zh-TW" altLang="en-US" sz="3000" dirty="0" smtClean="0">
                <a:ea typeface="標楷體" pitchFamily="65" charset="-120"/>
                <a:cs typeface="Arial" pitchFamily="34" charset="0"/>
              </a:rPr>
              <a:t>高中職實用技能學程，是因應十二年國教，是延續國中技藝教育課程，為具技藝傾向、就業意願強烈和想學習一技之長的學生所設計的學習環境。</a:t>
            </a:r>
            <a:r>
              <a:rPr lang="zh-TW" altLang="en-US" dirty="0" smtClean="0">
                <a:ea typeface="標楷體" pitchFamily="65" charset="-120"/>
                <a:cs typeface="Arial" pitchFamily="34" charset="0"/>
              </a:rPr>
              <a:t> </a:t>
            </a:r>
          </a:p>
          <a:p>
            <a:endParaRPr lang="zh-TW" altLang="en-US" dirty="0" smtClean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E327F3-6DF3-46D2-B7E2-DB4574ACEF28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13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05C79D-9821-49F2-98AF-EE6D2F5A3D5B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14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ltGray">
          <a:xfrm>
            <a:off x="467544" y="1557338"/>
            <a:ext cx="3833812" cy="383381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solidFill>
            <a:srgbClr val="3333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" name="Oval 3"/>
          <p:cNvSpPr>
            <a:spLocks noChangeArrowheads="1"/>
          </p:cNvSpPr>
          <p:nvPr/>
        </p:nvSpPr>
        <p:spPr bwMode="gray">
          <a:xfrm>
            <a:off x="783456" y="187325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56471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3239755" y="1484784"/>
            <a:ext cx="4932000" cy="792000"/>
          </a:xfrm>
          <a:prstGeom prst="roundRect">
            <a:avLst>
              <a:gd name="adj" fmla="val 50000"/>
            </a:avLst>
          </a:prstGeom>
          <a:solidFill>
            <a:srgbClr val="CCEC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2200" b="1" dirty="0">
                <a:solidFill>
                  <a:srgbClr val="000000"/>
                </a:solidFill>
                <a:ea typeface="標楷體" pitchFamily="65" charset="-120"/>
              </a:rPr>
              <a:t>為落實因材施教、適性教育之理想</a:t>
            </a:r>
            <a:endParaRPr kumimoji="0" lang="en-US" altLang="zh-TW" sz="2200" b="1" dirty="0">
              <a:solidFill>
                <a:srgbClr val="000000"/>
              </a:solidFill>
              <a:ea typeface="標楷體" pitchFamily="65" charset="-120"/>
            </a:endParaRPr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3911972" y="2456513"/>
            <a:ext cx="4932363" cy="792163"/>
          </a:xfrm>
          <a:prstGeom prst="roundRect">
            <a:avLst>
              <a:gd name="adj" fmla="val 50000"/>
            </a:avLst>
          </a:prstGeom>
          <a:solidFill>
            <a:srgbClr val="A2AED6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2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針對未滿十八歲具有就業傾向之</a:t>
            </a:r>
          </a:p>
          <a:p>
            <a:pPr algn="ctr" eaLnBrk="0" hangingPunct="0"/>
            <a:r>
              <a:rPr kumimoji="0" lang="zh-TW" altLang="en-US" sz="2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未升學、未就業國中畢</a:t>
            </a:r>
            <a:r>
              <a:rPr kumimoji="0" lang="en-US" altLang="zh-TW" sz="2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</a:t>
            </a:r>
            <a:r>
              <a:rPr kumimoji="0" lang="en-US" altLang="zh-TW" sz="2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2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業生</a:t>
            </a:r>
            <a:endParaRPr kumimoji="0" lang="en-US" altLang="zh-TW" sz="2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959472" y="3429000"/>
            <a:ext cx="4932363" cy="8493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kumimoji="0" lang="zh-TW" altLang="en-US" sz="2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在高職設立三年段的「延教班」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kumimoji="0" lang="zh-TW" altLang="en-US" sz="2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增加國中畢業生升學管道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3468055" y="4437608"/>
            <a:ext cx="4679950" cy="863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kumimoji="0" lang="zh-TW" altLang="en-US" sz="2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為延長國民教育年限奠定基礎</a:t>
            </a:r>
          </a:p>
        </p:txBody>
      </p:sp>
      <p:sp>
        <p:nvSpPr>
          <p:cNvPr id="13" name="矩形 12"/>
          <p:cNvSpPr/>
          <p:nvPr/>
        </p:nvSpPr>
        <p:spPr>
          <a:xfrm>
            <a:off x="943571" y="2585120"/>
            <a:ext cx="2664296" cy="1612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kumimoji="0" lang="zh-TW" altLang="en-US" sz="26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6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72</a:t>
            </a:r>
            <a:r>
              <a:rPr kumimoji="0" lang="zh-TW" altLang="en-US" sz="26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6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kumimoji="0" lang="zh-TW" altLang="en-US" sz="26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推動「延長以職業教育為主的國民教育實施計畫」</a:t>
            </a:r>
            <a:endParaRPr kumimoji="0" lang="zh-TW" altLang="en-US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5000"/>
                </a:schemeClr>
              </a:solidFill>
              <a:latin typeface="Arial" charset="0"/>
              <a:ea typeface="+mn-ea"/>
            </a:endParaRPr>
          </a:p>
        </p:txBody>
      </p:sp>
      <p:sp>
        <p:nvSpPr>
          <p:cNvPr id="14" name="標題 1"/>
          <p:cNvSpPr txBox="1">
            <a:spLocks/>
          </p:cNvSpPr>
          <p:nvPr/>
        </p:nvSpPr>
        <p:spPr bwMode="black">
          <a:xfrm>
            <a:off x="395288" y="188913"/>
            <a:ext cx="1439862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kumimoji="0" lang="zh-TW" altLang="en-US" sz="3600" b="1">
                <a:latin typeface="標楷體" pitchFamily="65" charset="-120"/>
                <a:ea typeface="標楷體" pitchFamily="65" charset="-120"/>
              </a:rPr>
              <a:t>沿革</a:t>
            </a:r>
            <a:endParaRPr kumimoji="0" lang="zh-TW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6D5800-3BA2-48A8-99AE-683333006CFC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15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8195" name="AutoShape 2"/>
          <p:cNvSpPr>
            <a:spLocks noChangeArrowheads="1"/>
          </p:cNvSpPr>
          <p:nvPr/>
        </p:nvSpPr>
        <p:spPr bwMode="gray">
          <a:xfrm>
            <a:off x="1520825" y="1952625"/>
            <a:ext cx="6073775" cy="6731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gray">
          <a:xfrm>
            <a:off x="3157538" y="3019425"/>
            <a:ext cx="2835275" cy="2514600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l"/>
          </a:scene3d>
          <a:sp3d extrusionH="8874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pPr algn="ctr" latinLnBrk="1"/>
            <a:endParaRPr lang="ko-KR" altLang="en-US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gray">
          <a:xfrm>
            <a:off x="5915025" y="2803525"/>
            <a:ext cx="2835275" cy="2641600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PerspectiveBottom">
              <a:rot lat="0" lon="1200000" rev="0"/>
            </a:camera>
            <a:lightRig rig="legacyFlat3" dir="l"/>
          </a:scene3d>
          <a:sp3d extrusionH="8874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pPr algn="ctr" latinLnBrk="1"/>
            <a:endParaRPr lang="ko-KR" altLang="en-US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gray">
          <a:xfrm>
            <a:off x="468313" y="2816225"/>
            <a:ext cx="2743200" cy="2641600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PerspectiveBottom">
              <a:rot lat="0" lon="20399994" rev="0"/>
            </a:camera>
            <a:lightRig rig="legacyFlat3" dir="l"/>
          </a:scene3d>
          <a:sp3d extrusionH="8874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pPr algn="ctr" latinLnBrk="1"/>
            <a:endParaRPr lang="ko-KR" altLang="en-US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8199" name="AutoShape 6"/>
          <p:cNvSpPr>
            <a:spLocks noChangeArrowheads="1"/>
          </p:cNvSpPr>
          <p:nvPr/>
        </p:nvSpPr>
        <p:spPr bwMode="gray">
          <a:xfrm>
            <a:off x="539750" y="1341438"/>
            <a:ext cx="7993063" cy="935037"/>
          </a:xfrm>
          <a:prstGeom prst="roundRect">
            <a:avLst>
              <a:gd name="adj" fmla="val 48991"/>
            </a:avLst>
          </a:prstGeom>
          <a:solidFill>
            <a:srgbClr val="99CCFF"/>
          </a:solidFill>
          <a:ln w="762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82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「發展與改進國中技藝教育方案－邁向十年國教目標」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gray">
          <a:xfrm>
            <a:off x="673100" y="3117850"/>
            <a:ext cx="21701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zh-TW" altLang="en-US" sz="2600" b="1">
                <a:solidFill>
                  <a:schemeClr val="bg1"/>
                </a:solidFill>
                <a:ea typeface="標楷體" pitchFamily="65" charset="-120"/>
              </a:rPr>
              <a:t>輔導不想繼續升學、或升學意願不高之國中學生</a:t>
            </a:r>
            <a:endParaRPr kumimoji="0" lang="en-US" altLang="ko-KR" sz="2600" b="1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gray">
          <a:xfrm>
            <a:off x="3413125" y="3141663"/>
            <a:ext cx="23114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zh-TW" altLang="en-US" sz="2600" b="1">
                <a:solidFill>
                  <a:schemeClr val="bg1"/>
                </a:solidFill>
                <a:ea typeface="標楷體" pitchFamily="65" charset="-120"/>
              </a:rPr>
              <a:t>自國三起至少接受二年技藝教育課程，於國三開辦技藝教育班</a:t>
            </a:r>
            <a:endParaRPr kumimoji="0" lang="en-US" altLang="ko-KR" sz="2600" b="1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gray">
          <a:xfrm>
            <a:off x="6227763" y="3068638"/>
            <a:ext cx="23796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zh-TW" altLang="en-US" sz="2400" b="1">
                <a:solidFill>
                  <a:schemeClr val="bg1"/>
                </a:solidFill>
                <a:ea typeface="標楷體" pitchFamily="65" charset="-120"/>
              </a:rPr>
              <a:t>於高職設立延教班（一年段）予以銜接，使這些學生能接受第十年技藝教育後再行就業</a:t>
            </a:r>
            <a:endParaRPr kumimoji="0" lang="en-US" altLang="ko-KR" sz="2400" b="1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7" name="標題 1"/>
          <p:cNvSpPr txBox="1">
            <a:spLocks/>
          </p:cNvSpPr>
          <p:nvPr/>
        </p:nvSpPr>
        <p:spPr bwMode="black">
          <a:xfrm>
            <a:off x="395288" y="188913"/>
            <a:ext cx="1439862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kumimoji="0" lang="zh-TW" altLang="en-US" sz="3600" b="1">
                <a:latin typeface="標楷體" pitchFamily="65" charset="-120"/>
                <a:ea typeface="標楷體" pitchFamily="65" charset="-120"/>
              </a:rPr>
              <a:t>沿革</a:t>
            </a:r>
            <a:endParaRPr kumimoji="0" lang="zh-TW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00DC93-6ED2-4CFD-BBC9-7AFACFFBE5A6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16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219" name="AutoShape 20"/>
          <p:cNvSpPr>
            <a:spLocks noChangeArrowheads="1"/>
          </p:cNvSpPr>
          <p:nvPr/>
        </p:nvSpPr>
        <p:spPr bwMode="auto">
          <a:xfrm>
            <a:off x="1476375" y="1196975"/>
            <a:ext cx="6048375" cy="576263"/>
          </a:xfrm>
          <a:prstGeom prst="roundRect">
            <a:avLst>
              <a:gd name="adj" fmla="val 7574"/>
            </a:avLst>
          </a:prstGeom>
          <a:solidFill>
            <a:schemeClr val="bg1"/>
          </a:solidFill>
          <a:ln w="285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84</a:t>
            </a:r>
            <a:r>
              <a:rPr kumimoji="0" lang="zh-TW" altLang="en-US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 –</a:t>
            </a:r>
            <a:r>
              <a:rPr kumimoji="0" lang="zh-TW" altLang="en-US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實用技能班正式納入學制</a:t>
            </a:r>
          </a:p>
        </p:txBody>
      </p:sp>
      <p:sp>
        <p:nvSpPr>
          <p:cNvPr id="8" name="圓角矩形 7"/>
          <p:cNvSpPr/>
          <p:nvPr/>
        </p:nvSpPr>
        <p:spPr bwMode="auto">
          <a:xfrm>
            <a:off x="1331640" y="2348880"/>
            <a:ext cx="1944960" cy="3168352"/>
          </a:xfrm>
          <a:prstGeom prst="roundRect">
            <a:avLst/>
          </a:prstGeom>
          <a:solidFill>
            <a:schemeClr val="accent5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3563888" y="2348880"/>
            <a:ext cx="1944216" cy="3168352"/>
          </a:xfrm>
          <a:prstGeom prst="roundRect">
            <a:avLst/>
          </a:prstGeom>
          <a:solidFill>
            <a:srgbClr val="CCFFCC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grpSp>
        <p:nvGrpSpPr>
          <p:cNvPr id="9222" name="群組 19"/>
          <p:cNvGrpSpPr>
            <a:grpSpLocks/>
          </p:cNvGrpSpPr>
          <p:nvPr/>
        </p:nvGrpSpPr>
        <p:grpSpPr bwMode="auto">
          <a:xfrm>
            <a:off x="1943100" y="2060575"/>
            <a:ext cx="612775" cy="647700"/>
            <a:chOff x="1907704" y="2060848"/>
            <a:chExt cx="611924" cy="648072"/>
          </a:xfrm>
        </p:grpSpPr>
        <p:sp>
          <p:nvSpPr>
            <p:cNvPr id="9" name="橢圓 8"/>
            <p:cNvSpPr/>
            <p:nvPr/>
          </p:nvSpPr>
          <p:spPr bwMode="auto">
            <a:xfrm>
              <a:off x="1907704" y="2060848"/>
              <a:ext cx="576064" cy="648072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kumimoji="0" lang="zh-TW" altLang="en-US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9241" name="文字方塊 11"/>
            <p:cNvSpPr txBox="1">
              <a:spLocks noChangeArrowheads="1"/>
            </p:cNvSpPr>
            <p:nvPr/>
          </p:nvSpPr>
          <p:spPr bwMode="auto">
            <a:xfrm>
              <a:off x="2015572" y="2158424"/>
              <a:ext cx="5040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2400"/>
                <a:t>1</a:t>
              </a:r>
              <a:endParaRPr kumimoji="0" lang="zh-TW" altLang="en-US" sz="2400"/>
            </a:p>
          </p:txBody>
        </p:sp>
      </p:grpSp>
      <p:grpSp>
        <p:nvGrpSpPr>
          <p:cNvPr id="9223" name="群組 17"/>
          <p:cNvGrpSpPr>
            <a:grpSpLocks/>
          </p:cNvGrpSpPr>
          <p:nvPr/>
        </p:nvGrpSpPr>
        <p:grpSpPr bwMode="auto">
          <a:xfrm>
            <a:off x="4211638" y="2114550"/>
            <a:ext cx="608012" cy="649288"/>
            <a:chOff x="4283968" y="2115180"/>
            <a:chExt cx="608113" cy="648072"/>
          </a:xfrm>
        </p:grpSpPr>
        <p:sp>
          <p:nvSpPr>
            <p:cNvPr id="14" name="橢圓 13"/>
            <p:cNvSpPr/>
            <p:nvPr/>
          </p:nvSpPr>
          <p:spPr bwMode="auto">
            <a:xfrm>
              <a:off x="4283968" y="2115180"/>
              <a:ext cx="576064" cy="648072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kumimoji="0" lang="zh-TW" altLang="en-US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9237" name="文字方塊 15"/>
            <p:cNvSpPr txBox="1">
              <a:spLocks noChangeArrowheads="1"/>
            </p:cNvSpPr>
            <p:nvPr/>
          </p:nvSpPr>
          <p:spPr bwMode="auto">
            <a:xfrm>
              <a:off x="4388025" y="2197240"/>
              <a:ext cx="5040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2400"/>
                <a:t>2</a:t>
              </a:r>
              <a:endParaRPr kumimoji="0" lang="zh-TW" altLang="en-US" sz="2400"/>
            </a:p>
          </p:txBody>
        </p:sp>
      </p:grpSp>
      <p:sp>
        <p:nvSpPr>
          <p:cNvPr id="9224" name="Text Box 17"/>
          <p:cNvSpPr txBox="1">
            <a:spLocks noChangeArrowheads="1"/>
          </p:cNvSpPr>
          <p:nvPr/>
        </p:nvSpPr>
        <p:spPr bwMode="gray">
          <a:xfrm>
            <a:off x="1042988" y="2771775"/>
            <a:ext cx="2160587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200" b="1">
                <a:ea typeface="標楷體" pitchFamily="65" charset="-120"/>
              </a:rPr>
              <a:t>修訂職業學校法第四條、十四條，將「延教班」更名為「實用技能班」</a:t>
            </a:r>
          </a:p>
        </p:txBody>
      </p:sp>
      <p:sp>
        <p:nvSpPr>
          <p:cNvPr id="9225" name="Text Box 50"/>
          <p:cNvSpPr txBox="1">
            <a:spLocks noChangeArrowheads="1"/>
          </p:cNvSpPr>
          <p:nvPr/>
        </p:nvSpPr>
        <p:spPr bwMode="gray">
          <a:xfrm>
            <a:off x="3727450" y="2741613"/>
            <a:ext cx="18161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2200" b="1">
                <a:ea typeface="標楷體" pitchFamily="65" charset="-120"/>
              </a:rPr>
              <a:t>實用技能班正式納入學制，其修業年限分一年段</a:t>
            </a:r>
            <a:r>
              <a:rPr kumimoji="0" lang="zh-TW" altLang="en-US" b="1"/>
              <a:t>、</a:t>
            </a:r>
            <a:r>
              <a:rPr kumimoji="0" lang="zh-TW" altLang="en-US" sz="2200" b="1">
                <a:ea typeface="標楷體" pitchFamily="65" charset="-120"/>
              </a:rPr>
              <a:t>二年段</a:t>
            </a:r>
            <a:r>
              <a:rPr kumimoji="0" lang="zh-TW" altLang="en-US" b="1"/>
              <a:t>、</a:t>
            </a:r>
            <a:r>
              <a:rPr kumimoji="0" lang="zh-TW" altLang="en-US" sz="2200" b="1">
                <a:ea typeface="標楷體" pitchFamily="65" charset="-120"/>
              </a:rPr>
              <a:t>三年段，得分年修習</a:t>
            </a:r>
            <a:endParaRPr kumimoji="0" lang="en-US" altLang="zh-TW" sz="2200" b="1">
              <a:ea typeface="標楷體" pitchFamily="65" charset="-120"/>
            </a:endParaRPr>
          </a:p>
        </p:txBody>
      </p:sp>
      <p:sp>
        <p:nvSpPr>
          <p:cNvPr id="11" name="圓角矩形 10"/>
          <p:cNvSpPr/>
          <p:nvPr/>
        </p:nvSpPr>
        <p:spPr bwMode="auto">
          <a:xfrm>
            <a:off x="5796136" y="2348880"/>
            <a:ext cx="1944216" cy="3168352"/>
          </a:xfrm>
          <a:prstGeom prst="roundRect">
            <a:avLst/>
          </a:prstGeom>
          <a:solidFill>
            <a:srgbClr val="FDF58D"/>
          </a:solidFill>
          <a:ln>
            <a:solidFill>
              <a:srgbClr val="FFD84B"/>
            </a:solidFill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9227" name="Text Box 48"/>
          <p:cNvSpPr txBox="1">
            <a:spLocks noChangeArrowheads="1"/>
          </p:cNvSpPr>
          <p:nvPr/>
        </p:nvSpPr>
        <p:spPr bwMode="gray">
          <a:xfrm>
            <a:off x="5984875" y="2652713"/>
            <a:ext cx="165576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2200" b="1">
                <a:ea typeface="標楷體" pitchFamily="65" charset="-120"/>
              </a:rPr>
              <a:t>在國二下辦理「職業試探與輔導活動」，讓學生了解職業世界及國三技藝教育班課程</a:t>
            </a:r>
            <a:endParaRPr kumimoji="0" lang="en-US" altLang="zh-TW" sz="2200" b="1">
              <a:ea typeface="標楷體" pitchFamily="65" charset="-120"/>
            </a:endParaRPr>
          </a:p>
        </p:txBody>
      </p:sp>
      <p:grpSp>
        <p:nvGrpSpPr>
          <p:cNvPr id="9228" name="群組 18"/>
          <p:cNvGrpSpPr>
            <a:grpSpLocks/>
          </p:cNvGrpSpPr>
          <p:nvPr/>
        </p:nvGrpSpPr>
        <p:grpSpPr bwMode="auto">
          <a:xfrm>
            <a:off x="6443663" y="2087563"/>
            <a:ext cx="630237" cy="649287"/>
            <a:chOff x="6660232" y="2088014"/>
            <a:chExt cx="629854" cy="648072"/>
          </a:xfrm>
        </p:grpSpPr>
        <p:sp>
          <p:nvSpPr>
            <p:cNvPr id="15" name="橢圓 14"/>
            <p:cNvSpPr/>
            <p:nvPr/>
          </p:nvSpPr>
          <p:spPr bwMode="auto">
            <a:xfrm>
              <a:off x="6660232" y="2088014"/>
              <a:ext cx="576064" cy="648072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kumimoji="0" lang="zh-TW" altLang="en-US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9233" name="文字方塊 16"/>
            <p:cNvSpPr txBox="1">
              <a:spLocks noChangeArrowheads="1"/>
            </p:cNvSpPr>
            <p:nvPr/>
          </p:nvSpPr>
          <p:spPr bwMode="auto">
            <a:xfrm>
              <a:off x="6786030" y="2186934"/>
              <a:ext cx="5040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2400"/>
                <a:t>3</a:t>
              </a:r>
              <a:endParaRPr kumimoji="0" lang="zh-TW" altLang="en-US" sz="2400"/>
            </a:p>
          </p:txBody>
        </p:sp>
      </p:grpSp>
      <p:sp>
        <p:nvSpPr>
          <p:cNvPr id="25" name="標題 1"/>
          <p:cNvSpPr txBox="1">
            <a:spLocks/>
          </p:cNvSpPr>
          <p:nvPr/>
        </p:nvSpPr>
        <p:spPr bwMode="black">
          <a:xfrm>
            <a:off x="407988" y="238125"/>
            <a:ext cx="1439862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kumimoji="0" lang="zh-TW" altLang="en-US" sz="3600" b="1">
                <a:latin typeface="標楷體" pitchFamily="65" charset="-120"/>
                <a:ea typeface="標楷體" pitchFamily="65" charset="-120"/>
              </a:rPr>
              <a:t>沿革</a:t>
            </a:r>
            <a:endParaRPr kumimoji="0" lang="zh-TW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1439862" cy="927100"/>
          </a:xfrm>
        </p:spPr>
        <p:txBody>
          <a:bodyPr/>
          <a:lstStyle/>
          <a:p>
            <a:r>
              <a:rPr lang="zh-TW" altLang="en-US" sz="3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沿革</a:t>
            </a:r>
            <a:endParaRPr lang="zh-TW" altLang="en-US" sz="3600" smtClean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024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F0137E-9383-4258-B441-5DAFDCA725D3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17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0244" name="AutoShape 20"/>
          <p:cNvSpPr>
            <a:spLocks noChangeArrowheads="1"/>
          </p:cNvSpPr>
          <p:nvPr/>
        </p:nvSpPr>
        <p:spPr bwMode="auto">
          <a:xfrm>
            <a:off x="1692275" y="692150"/>
            <a:ext cx="6048375" cy="576263"/>
          </a:xfrm>
          <a:prstGeom prst="roundRect">
            <a:avLst>
              <a:gd name="adj" fmla="val 7574"/>
            </a:avLst>
          </a:prstGeom>
          <a:solidFill>
            <a:schemeClr val="bg1"/>
          </a:solidFill>
          <a:ln w="285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kumimoji="0" lang="zh-TW" altLang="en-US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90</a:t>
            </a:r>
            <a:r>
              <a:rPr kumimoji="0" lang="zh-TW" altLang="en-US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年起</a:t>
            </a:r>
            <a:r>
              <a:rPr kumimoji="0" lang="en-US" altLang="zh-TW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 – </a:t>
            </a:r>
            <a:r>
              <a:rPr kumimoji="0" lang="zh-TW" altLang="en-US" sz="260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技藝教育改革方案的推動</a:t>
            </a:r>
          </a:p>
        </p:txBody>
      </p:sp>
      <p:sp>
        <p:nvSpPr>
          <p:cNvPr id="5" name="Freeform 2"/>
          <p:cNvSpPr>
            <a:spLocks/>
          </p:cNvSpPr>
          <p:nvPr/>
        </p:nvSpPr>
        <p:spPr bwMode="gray">
          <a:xfrm>
            <a:off x="3995738" y="1735138"/>
            <a:ext cx="800100" cy="757237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kumimoji="0" lang="zh-TW" altLang="en-US">
              <a:latin typeface="Arial" charset="0"/>
              <a:ea typeface="+mn-ea"/>
            </a:endParaRPr>
          </a:p>
        </p:txBody>
      </p:sp>
      <p:sp>
        <p:nvSpPr>
          <p:cNvPr id="10246" name="AutoShape 3"/>
          <p:cNvSpPr>
            <a:spLocks noChangeArrowheads="1"/>
          </p:cNvSpPr>
          <p:nvPr/>
        </p:nvSpPr>
        <p:spPr bwMode="auto">
          <a:xfrm>
            <a:off x="2522538" y="2782888"/>
            <a:ext cx="1811337" cy="295910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gray">
          <a:xfrm>
            <a:off x="2730500" y="2501900"/>
            <a:ext cx="1471613" cy="4302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248" name="AutoShape 5"/>
          <p:cNvSpPr>
            <a:spLocks noChangeArrowheads="1"/>
          </p:cNvSpPr>
          <p:nvPr/>
        </p:nvSpPr>
        <p:spPr bwMode="auto">
          <a:xfrm flipH="1">
            <a:off x="3630613" y="2028825"/>
            <a:ext cx="57150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249" name="AutoShape 6"/>
          <p:cNvSpPr>
            <a:spLocks noChangeArrowheads="1"/>
          </p:cNvSpPr>
          <p:nvPr/>
        </p:nvSpPr>
        <p:spPr bwMode="auto">
          <a:xfrm>
            <a:off x="4633913" y="2205038"/>
            <a:ext cx="1798637" cy="3241675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gray">
          <a:xfrm>
            <a:off x="4846638" y="1998663"/>
            <a:ext cx="1484312" cy="4191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251" name="AutoShape 8"/>
          <p:cNvSpPr>
            <a:spLocks noChangeArrowheads="1"/>
          </p:cNvSpPr>
          <p:nvPr/>
        </p:nvSpPr>
        <p:spPr bwMode="auto">
          <a:xfrm flipH="1">
            <a:off x="6515100" y="1554163"/>
            <a:ext cx="55563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3" name="Freeform 9"/>
          <p:cNvSpPr>
            <a:spLocks/>
          </p:cNvSpPr>
          <p:nvPr/>
        </p:nvSpPr>
        <p:spPr bwMode="gray">
          <a:xfrm>
            <a:off x="1898650" y="2225675"/>
            <a:ext cx="687388" cy="73025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kumimoji="0" lang="zh-TW" altLang="en-US">
              <a:latin typeface="Arial" charset="0"/>
              <a:ea typeface="+mn-ea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gray">
          <a:xfrm>
            <a:off x="2771775" y="2478088"/>
            <a:ext cx="14255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93</a:t>
            </a: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4932363" y="1973263"/>
            <a:ext cx="13985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94</a:t>
            </a: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</a:p>
        </p:txBody>
      </p:sp>
      <p:sp>
        <p:nvSpPr>
          <p:cNvPr id="10255" name="AutoShape 12"/>
          <p:cNvSpPr>
            <a:spLocks noChangeArrowheads="1"/>
          </p:cNvSpPr>
          <p:nvPr/>
        </p:nvSpPr>
        <p:spPr bwMode="auto">
          <a:xfrm>
            <a:off x="395288" y="3259138"/>
            <a:ext cx="1809750" cy="2665412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gray">
          <a:xfrm>
            <a:off x="611188" y="2971800"/>
            <a:ext cx="1476375" cy="4238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3882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gray">
          <a:xfrm>
            <a:off x="684213" y="2947988"/>
            <a:ext cx="13668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92</a:t>
            </a: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454025" y="3295650"/>
            <a:ext cx="16827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eaLnBrk="0" hangingPunct="0"/>
            <a:endParaRPr kumimoji="0" lang="zh-TW" altLang="en-US" sz="1000" b="1"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en-US" sz="2800" b="1">
                <a:latin typeface="標楷體" pitchFamily="65" charset="-120"/>
                <a:ea typeface="標楷體" pitchFamily="65" charset="-120"/>
              </a:rPr>
              <a:t>教育部指定四所學校試辦三年段實用技能學程</a:t>
            </a:r>
            <a:endParaRPr kumimoji="0" lang="en-US" altLang="zh-TW" sz="28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2586038" y="2800350"/>
            <a:ext cx="168275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eaLnBrk="0" hangingPunct="0"/>
            <a:endParaRPr kumimoji="0" lang="zh-TW" altLang="en-US" sz="1000" b="1"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en-US" sz="2800" b="1">
                <a:latin typeface="標楷體" pitchFamily="65" charset="-120"/>
                <a:ea typeface="標楷體" pitchFamily="65" charset="-120"/>
              </a:rPr>
              <a:t>教育部指定十六所學校試辦三年段實用技能學程</a:t>
            </a:r>
            <a:endParaRPr kumimoji="0" lang="en-US" altLang="zh-TW" sz="28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60" name="Text Box 19"/>
          <p:cNvSpPr txBox="1">
            <a:spLocks noChangeArrowheads="1"/>
          </p:cNvSpPr>
          <p:nvPr/>
        </p:nvSpPr>
        <p:spPr bwMode="auto">
          <a:xfrm>
            <a:off x="4705350" y="2205038"/>
            <a:ext cx="1682750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eaLnBrk="0" hangingPunct="0"/>
            <a:endParaRPr kumimoji="0" lang="zh-TW" altLang="en-US" sz="1000" b="1"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en-US" sz="2800" b="1">
                <a:latin typeface="標楷體" pitchFamily="65" charset="-120"/>
                <a:ea typeface="標楷體" pitchFamily="65" charset="-120"/>
              </a:rPr>
              <a:t>教育部公佈實用技能學程課程暫行綱要，</a:t>
            </a:r>
            <a:r>
              <a:rPr kumimoji="0" lang="zh-TW" altLang="en-US" sz="2800" b="1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全面申辦實用技能學程</a:t>
            </a:r>
            <a:endParaRPr kumimoji="0" lang="en-US" altLang="zh-TW" sz="2800" b="1">
              <a:solidFill>
                <a:srgbClr val="A5002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61" name="AutoShape 5"/>
          <p:cNvSpPr>
            <a:spLocks noChangeArrowheads="1"/>
          </p:cNvSpPr>
          <p:nvPr/>
        </p:nvSpPr>
        <p:spPr bwMode="auto">
          <a:xfrm flipH="1">
            <a:off x="5862638" y="1595438"/>
            <a:ext cx="58737" cy="144462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262" name="AutoShape 6"/>
          <p:cNvSpPr>
            <a:spLocks noChangeArrowheads="1"/>
          </p:cNvSpPr>
          <p:nvPr/>
        </p:nvSpPr>
        <p:spPr bwMode="auto">
          <a:xfrm>
            <a:off x="6865938" y="1773238"/>
            <a:ext cx="1798637" cy="3241675"/>
          </a:xfrm>
          <a:prstGeom prst="roundRect">
            <a:avLst>
              <a:gd name="adj" fmla="val 4690"/>
            </a:avLst>
          </a:prstGeom>
          <a:noFill/>
          <a:ln w="5715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263" name="AutoShape 7"/>
          <p:cNvSpPr>
            <a:spLocks noChangeArrowheads="1"/>
          </p:cNvSpPr>
          <p:nvPr/>
        </p:nvSpPr>
        <p:spPr bwMode="gray">
          <a:xfrm>
            <a:off x="7078663" y="1566863"/>
            <a:ext cx="1484312" cy="4191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gray">
          <a:xfrm>
            <a:off x="7092950" y="1541463"/>
            <a:ext cx="1447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民國</a:t>
            </a:r>
            <a:r>
              <a:rPr kumimoji="0" lang="en-US" altLang="zh-TW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100</a:t>
            </a:r>
            <a:r>
              <a:rPr kumimoji="0" lang="zh-TW" alt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</a:p>
        </p:txBody>
      </p:sp>
      <p:sp>
        <p:nvSpPr>
          <p:cNvPr id="10265" name="Text Box 19"/>
          <p:cNvSpPr txBox="1">
            <a:spLocks noChangeArrowheads="1"/>
          </p:cNvSpPr>
          <p:nvPr/>
        </p:nvSpPr>
        <p:spPr bwMode="auto">
          <a:xfrm>
            <a:off x="6937375" y="1846263"/>
            <a:ext cx="168275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eaLnBrk="0" hangingPunct="0"/>
            <a:endParaRPr kumimoji="0" lang="zh-TW" altLang="en-US" sz="1000" b="1"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en-US" sz="2800" b="1">
                <a:latin typeface="標楷體" pitchFamily="65" charset="-120"/>
                <a:ea typeface="標楷體" pitchFamily="65" charset="-120"/>
              </a:rPr>
              <a:t>因應就業導向目標，調整實用技能學程課程綱要</a:t>
            </a:r>
            <a:endParaRPr kumimoji="0" lang="en-US" altLang="zh-TW" sz="2800" b="1">
              <a:solidFill>
                <a:srgbClr val="A5002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66" name="Freeform 2"/>
          <p:cNvSpPr>
            <a:spLocks/>
          </p:cNvSpPr>
          <p:nvPr/>
        </p:nvSpPr>
        <p:spPr bwMode="gray">
          <a:xfrm>
            <a:off x="6227763" y="1341438"/>
            <a:ext cx="803275" cy="647700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實用技能學程的教育目標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6948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7EA83-EE87-457E-B476-CF6E3E9420FC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60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6019800" cy="719138"/>
          </a:xfrm>
        </p:spPr>
        <p:txBody>
          <a:bodyPr/>
          <a:lstStyle/>
          <a:p>
            <a:r>
              <a:rPr lang="zh-TW" altLang="en-US" sz="3600" dirty="0" smtClean="0">
                <a:solidFill>
                  <a:schemeClr val="tx1"/>
                </a:solidFill>
                <a:ea typeface="標楷體" pitchFamily="65" charset="-120"/>
              </a:rPr>
              <a:t>實用技能學程辦理特色</a:t>
            </a:r>
            <a:endParaRPr lang="en-US" altLang="zh-TW" sz="3600" dirty="0" smtClean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229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147665-45B1-4192-959B-420E2A9F275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19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31" name="資料庫圖表 30"/>
          <p:cNvGraphicFramePr/>
          <p:nvPr/>
        </p:nvGraphicFramePr>
        <p:xfrm>
          <a:off x="971600" y="1052736"/>
          <a:ext cx="756084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第一個孩子照書養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第二個孩子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照人養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第三個孩子照豬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養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我們習慣於用自己的價值標準、生活經驗來替孩子規劃未來</a:t>
            </a:r>
            <a:endParaRPr lang="zh-TW" altLang="en-US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如何輔導我們的孩子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52470"/>
            <a:ext cx="2911872" cy="2183904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38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smtClean="0">
                <a:solidFill>
                  <a:schemeClr val="tx1"/>
                </a:solidFill>
                <a:ea typeface="標楷體" pitchFamily="65" charset="-120"/>
              </a:rPr>
              <a:t>實用技能學程開班現況</a:t>
            </a:r>
            <a:endParaRPr lang="zh-TW" altLang="en-US" sz="3600" smtClean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zh-TW" altLang="en-US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實用技能學程目前共設有</a:t>
            </a:r>
            <a:r>
              <a:rPr lang="en-US" altLang="zh-TW" b="1" dirty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b="1" dirty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群</a:t>
            </a:r>
            <a:r>
              <a:rPr lang="en-US" altLang="zh-TW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59</a:t>
            </a:r>
            <a:r>
              <a:rPr lang="zh-TW" altLang="en-US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科</a:t>
            </a:r>
            <a:r>
              <a:rPr lang="zh-TW" altLang="en-US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，所設群別以高職現有群別為主</a:t>
            </a:r>
            <a:endParaRPr lang="en-US" altLang="zh-TW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zh-TW" altLang="en-US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無</a:t>
            </a:r>
            <a:r>
              <a:rPr lang="zh-TW" altLang="en-US" b="1" dirty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外語群</a:t>
            </a:r>
            <a:r>
              <a:rPr lang="zh-TW" altLang="en-US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b="1" dirty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藝術群</a:t>
            </a:r>
            <a:r>
              <a:rPr lang="zh-TW" altLang="en-US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，另家政群在實用技能學程改為</a:t>
            </a:r>
            <a:r>
              <a:rPr lang="zh-TW" altLang="en-US" b="1" dirty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美容造型群</a:t>
            </a:r>
            <a:endParaRPr lang="en-US" altLang="zh-TW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marL="342000" indent="-468000">
              <a:buFont typeface="Wingdings" pitchFamily="2" charset="2"/>
              <a:buChar char="Ø"/>
              <a:defRPr/>
            </a:pPr>
            <a:r>
              <a:rPr lang="zh-TW" altLang="en-US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所設科別名稱與正規班不同，以利區</a:t>
            </a:r>
            <a:r>
              <a:rPr lang="zh-TW" altLang="en-US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隔</a:t>
            </a:r>
          </a:p>
          <a:p>
            <a:pPr marL="342000" indent="-468000">
              <a:buFont typeface="Wingdings" pitchFamily="2" charset="2"/>
              <a:buChar char="Ø"/>
              <a:defRPr/>
            </a:pPr>
            <a:r>
              <a:rPr lang="en-US" altLang="zh-TW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學年度共開設</a:t>
            </a:r>
            <a:r>
              <a:rPr lang="en-US" altLang="zh-TW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群</a:t>
            </a:r>
            <a:r>
              <a:rPr lang="en-US" altLang="zh-TW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46</a:t>
            </a:r>
            <a:r>
              <a:rPr lang="zh-TW" altLang="en-US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科</a:t>
            </a:r>
            <a:r>
              <a:rPr lang="en-US" altLang="zh-TW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353</a:t>
            </a:r>
            <a:r>
              <a:rPr lang="zh-TW" altLang="en-US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班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798FFC-C407-40E1-A294-BA8385A857EA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20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229600" cy="927100"/>
          </a:xfrm>
        </p:spPr>
        <p:txBody>
          <a:bodyPr/>
          <a:lstStyle/>
          <a:p>
            <a:r>
              <a:rPr lang="zh-TW" altLang="en-US" sz="3200" dirty="0" smtClean="0">
                <a:solidFill>
                  <a:srgbClr val="FF0000"/>
                </a:solidFill>
                <a:ea typeface="標楷體" pitchFamily="65" charset="-120"/>
              </a:rPr>
              <a:t>        </a:t>
            </a:r>
            <a:r>
              <a:rPr lang="en-US" altLang="zh-TW" sz="3200" dirty="0" smtClean="0">
                <a:solidFill>
                  <a:srgbClr val="FF0000"/>
                </a:solidFill>
                <a:ea typeface="標楷體" pitchFamily="65" charset="-120"/>
              </a:rPr>
              <a:t>104</a:t>
            </a:r>
            <a:r>
              <a:rPr lang="zh-TW" altLang="en-US" sz="3200" dirty="0" smtClean="0">
                <a:solidFill>
                  <a:srgbClr val="FF0000"/>
                </a:solidFill>
                <a:ea typeface="標楷體" pitchFamily="65" charset="-120"/>
              </a:rPr>
              <a:t>學年度實用技能學程開設職群科別</a:t>
            </a:r>
          </a:p>
        </p:txBody>
      </p:sp>
      <p:sp>
        <p:nvSpPr>
          <p:cNvPr id="14339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2B1601-A954-4237-B554-B5382F52288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21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5" name="Group 52"/>
          <p:cNvGraphicFramePr>
            <a:graphicFrameLocks noGrp="1"/>
          </p:cNvGraphicFramePr>
          <p:nvPr/>
        </p:nvGraphicFramePr>
        <p:xfrm>
          <a:off x="1115616" y="908050"/>
          <a:ext cx="7272535" cy="5333860"/>
        </p:xfrm>
        <a:graphic>
          <a:graphicData uri="http://schemas.openxmlformats.org/drawingml/2006/table">
            <a:tbl>
              <a:tblPr/>
              <a:tblGrid>
                <a:gridCol w="1728192"/>
                <a:gridCol w="5544343"/>
              </a:tblGrid>
              <a:tr h="28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職群別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科           別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一、機械群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機械加工科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機械修護科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電腦繪圖科*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二、動力機械群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汽車修護科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機車修護科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塗裝技術科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三、電機與電子群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視聽電子修護科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冷凍空調修護科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微電腦修護科  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水電技術科    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電機修護科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四、土木與建築群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營造技術科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電腦繪圖科*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五、化工群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化工技術科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六、商業群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文書處理科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商業事務科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銷售事務科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商用資訊科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廣告技術科*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多媒體技術科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七、設計群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流行飾品製作科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廣告技術科*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服裝製作科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裝潢技術科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八、農業群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農業技術科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園藝技術科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造園技術科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休閒農業科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寵物經營科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九、食品群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烘焙食品科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食品經營科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十、美容造型群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美髮技術科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美顏技術科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美髮造型科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美容造型科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十一、餐旅群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16000" algn="l"/>
                        </a:tabLst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觀光事務科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餐飲技術科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旅遊事務科 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烹調技術科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16000" algn="l"/>
                        </a:tabLst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中餐廚師科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十二、水產群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水產養殖技術科 </a:t>
                      </a: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休閒漁業科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十三、海事群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船舶機電科 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927100"/>
          </a:xfrm>
        </p:spPr>
        <p:txBody>
          <a:bodyPr/>
          <a:lstStyle/>
          <a:p>
            <a:r>
              <a:rPr lang="zh-TW" altLang="en-US" sz="3600" smtClean="0">
                <a:solidFill>
                  <a:schemeClr val="tx1"/>
                </a:solidFill>
                <a:ea typeface="標楷體" pitchFamily="65" charset="-120"/>
              </a:rPr>
              <a:t>實用技能學程課程目標及內涵</a:t>
            </a:r>
          </a:p>
        </p:txBody>
      </p:sp>
      <p:sp>
        <p:nvSpPr>
          <p:cNvPr id="15363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02932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4409D72-4FAF-44BE-ACC1-31AAD26B5356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22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gray">
          <a:xfrm>
            <a:off x="287338" y="1412875"/>
            <a:ext cx="2743200" cy="4419600"/>
          </a:xfrm>
          <a:prstGeom prst="rightArrow">
            <a:avLst>
              <a:gd name="adj1" fmla="val 62787"/>
              <a:gd name="adj2" fmla="val 41259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  <a:alpha val="0"/>
                </a:schemeClr>
              </a:gs>
              <a:gs pos="100000">
                <a:schemeClr val="bg2">
                  <a:alpha val="50000"/>
                </a:schemeClr>
              </a:gs>
            </a:gsLst>
            <a:lin ang="0" scaled="1"/>
          </a:gradFill>
          <a:ln w="19050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0" lang="zh-TW" altLang="en-US">
              <a:latin typeface="Arial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black">
          <a:xfrm>
            <a:off x="179388" y="3213100"/>
            <a:ext cx="2376487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 eaLnBrk="0" hangingPunct="0">
              <a:buFont typeface="Wingdings" pitchFamily="2" charset="2"/>
              <a:buNone/>
            </a:pPr>
            <a:r>
              <a:rPr kumimoji="0" lang="zh-TW" altLang="en-US" sz="26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6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實用技能學程課程目標</a:t>
            </a:r>
            <a:endParaRPr kumimoji="0" lang="zh-TW" altLang="en-US" sz="26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3217863" y="836613"/>
            <a:ext cx="5133975" cy="5616575"/>
          </a:xfrm>
          <a:prstGeom prst="roundRect">
            <a:avLst>
              <a:gd name="adj" fmla="val 3481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grpSp>
        <p:nvGrpSpPr>
          <p:cNvPr id="15367" name="Group 5"/>
          <p:cNvGrpSpPr>
            <a:grpSpLocks/>
          </p:cNvGrpSpPr>
          <p:nvPr/>
        </p:nvGrpSpPr>
        <p:grpSpPr bwMode="auto">
          <a:xfrm>
            <a:off x="3238500" y="981075"/>
            <a:ext cx="4924425" cy="647700"/>
            <a:chOff x="2304" y="1200"/>
            <a:chExt cx="3102" cy="774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gray">
            <a:xfrm>
              <a:off x="2334" y="120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94" name="AutoShape 7"/>
            <p:cNvSpPr>
              <a:spLocks noChangeArrowheads="1"/>
            </p:cNvSpPr>
            <p:nvPr/>
          </p:nvSpPr>
          <p:spPr bwMode="gray">
            <a:xfrm>
              <a:off x="2304" y="148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3238500" y="1773238"/>
            <a:ext cx="4924425" cy="647700"/>
            <a:chOff x="2304" y="2058"/>
            <a:chExt cx="3102" cy="774"/>
          </a:xfrm>
        </p:grpSpPr>
        <p:sp>
          <p:nvSpPr>
            <p:cNvPr id="12" name="AutoShape 9"/>
            <p:cNvSpPr>
              <a:spLocks noChangeArrowheads="1"/>
            </p:cNvSpPr>
            <p:nvPr/>
          </p:nvSpPr>
          <p:spPr bwMode="gray">
            <a:xfrm>
              <a:off x="2334" y="2058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92" name="AutoShape 10"/>
            <p:cNvSpPr>
              <a:spLocks noChangeArrowheads="1"/>
            </p:cNvSpPr>
            <p:nvPr/>
          </p:nvSpPr>
          <p:spPr bwMode="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grpSp>
        <p:nvGrpSpPr>
          <p:cNvPr id="15369" name="Group 11"/>
          <p:cNvGrpSpPr>
            <a:grpSpLocks/>
          </p:cNvGrpSpPr>
          <p:nvPr/>
        </p:nvGrpSpPr>
        <p:grpSpPr bwMode="auto">
          <a:xfrm>
            <a:off x="3238500" y="4797425"/>
            <a:ext cx="4924425" cy="796925"/>
            <a:chOff x="2304" y="2880"/>
            <a:chExt cx="3102" cy="774"/>
          </a:xfrm>
        </p:grpSpPr>
        <p:sp>
          <p:nvSpPr>
            <p:cNvPr id="15" name="AutoShape 12"/>
            <p:cNvSpPr>
              <a:spLocks noChangeArrowheads="1"/>
            </p:cNvSpPr>
            <p:nvPr/>
          </p:nvSpPr>
          <p:spPr bwMode="gray">
            <a:xfrm>
              <a:off x="2334" y="288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90" name="AutoShape 13"/>
            <p:cNvSpPr>
              <a:spLocks noChangeArrowheads="1"/>
            </p:cNvSpPr>
            <p:nvPr/>
          </p:nvSpPr>
          <p:spPr bwMode="gray">
            <a:xfrm>
              <a:off x="2304" y="316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5370" name="Text Box 14"/>
          <p:cNvSpPr txBox="1">
            <a:spLocks noChangeArrowheads="1"/>
          </p:cNvSpPr>
          <p:nvPr/>
        </p:nvSpPr>
        <p:spPr bwMode="gray">
          <a:xfrm>
            <a:off x="3887788" y="4797425"/>
            <a:ext cx="4103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1C1C1C"/>
              </a:buClr>
            </a:pPr>
            <a:r>
              <a:rPr kumimoji="0" lang="zh-TW" altLang="en-US" b="1">
                <a:ea typeface="標楷體" pitchFamily="65" charset="-120"/>
              </a:rPr>
              <a:t>技能實作課程職場化，以技能實習為主，輔以必要之理論科目</a:t>
            </a:r>
            <a:endParaRPr kumimoji="0" lang="en-US" altLang="zh-TW" b="1">
              <a:ea typeface="標楷體" pitchFamily="65" charset="-120"/>
            </a:endParaRPr>
          </a:p>
        </p:txBody>
      </p:sp>
      <p:sp>
        <p:nvSpPr>
          <p:cNvPr id="15371" name="Text Box 15"/>
          <p:cNvSpPr txBox="1">
            <a:spLocks noChangeArrowheads="1"/>
          </p:cNvSpPr>
          <p:nvPr/>
        </p:nvSpPr>
        <p:spPr bwMode="gray">
          <a:xfrm>
            <a:off x="3887788" y="1917700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強調技能學習，建立學生學習信心</a:t>
            </a:r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 </a:t>
            </a:r>
            <a:endParaRPr kumimoji="0"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72" name="Text Box 16"/>
          <p:cNvSpPr txBox="1">
            <a:spLocks noChangeArrowheads="1"/>
          </p:cNvSpPr>
          <p:nvPr/>
        </p:nvSpPr>
        <p:spPr bwMode="gray">
          <a:xfrm>
            <a:off x="3814763" y="981075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</a:pP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規劃</a:t>
            </a:r>
            <a:r>
              <a:rPr kumimoji="0" lang="zh-TW" altLang="en-US" b="1" u="sng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以就業為導向課程</a:t>
            </a: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，確立實用技能學程之特色與功能</a:t>
            </a:r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grpSp>
        <p:nvGrpSpPr>
          <p:cNvPr id="15373" name="Group 17"/>
          <p:cNvGrpSpPr>
            <a:grpSpLocks/>
          </p:cNvGrpSpPr>
          <p:nvPr/>
        </p:nvGrpSpPr>
        <p:grpSpPr bwMode="auto">
          <a:xfrm>
            <a:off x="3275013" y="5661025"/>
            <a:ext cx="4960937" cy="723900"/>
            <a:chOff x="2281" y="1200"/>
            <a:chExt cx="3125" cy="774"/>
          </a:xfrm>
        </p:grpSpPr>
        <p:sp>
          <p:nvSpPr>
            <p:cNvPr id="21" name="AutoShape 18"/>
            <p:cNvSpPr>
              <a:spLocks noChangeArrowheads="1"/>
            </p:cNvSpPr>
            <p:nvPr/>
          </p:nvSpPr>
          <p:spPr bwMode="gray">
            <a:xfrm>
              <a:off x="2334" y="120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88" name="AutoShape 19"/>
            <p:cNvSpPr>
              <a:spLocks noChangeArrowheads="1"/>
            </p:cNvSpPr>
            <p:nvPr/>
          </p:nvSpPr>
          <p:spPr bwMode="gray">
            <a:xfrm>
              <a:off x="2281" y="148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5374" name="Text Box 20"/>
          <p:cNvSpPr txBox="1">
            <a:spLocks noChangeArrowheads="1"/>
          </p:cNvSpPr>
          <p:nvPr/>
        </p:nvSpPr>
        <p:spPr bwMode="gray">
          <a:xfrm>
            <a:off x="3887788" y="5661025"/>
            <a:ext cx="4392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</a:pPr>
            <a:r>
              <a:rPr kumimoji="0" lang="zh-TW" altLang="en-US" b="1">
                <a:ea typeface="標楷體" pitchFamily="65" charset="-120"/>
              </a:rPr>
              <a:t>擴大夜間上課學分採計範圍，俾利修足畢業學分，順利取得畢業證書</a:t>
            </a:r>
          </a:p>
        </p:txBody>
      </p:sp>
      <p:grpSp>
        <p:nvGrpSpPr>
          <p:cNvPr id="15375" name="Group 22"/>
          <p:cNvGrpSpPr>
            <a:grpSpLocks/>
          </p:cNvGrpSpPr>
          <p:nvPr/>
        </p:nvGrpSpPr>
        <p:grpSpPr bwMode="auto">
          <a:xfrm>
            <a:off x="3238500" y="2492375"/>
            <a:ext cx="4924425" cy="647700"/>
            <a:chOff x="2304" y="1200"/>
            <a:chExt cx="3102" cy="774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2334" y="120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86" name="AutoShape 24"/>
            <p:cNvSpPr>
              <a:spLocks noChangeArrowheads="1"/>
            </p:cNvSpPr>
            <p:nvPr/>
          </p:nvSpPr>
          <p:spPr bwMode="gray">
            <a:xfrm>
              <a:off x="2304" y="148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5376" name="Text Box 25"/>
          <p:cNvSpPr txBox="1">
            <a:spLocks noChangeArrowheads="1"/>
          </p:cNvSpPr>
          <p:nvPr/>
        </p:nvSpPr>
        <p:spPr bwMode="gray">
          <a:xfrm>
            <a:off x="3814763" y="2492375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</a:pP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簡化</a:t>
            </a:r>
            <a:r>
              <a:rPr kumimoji="0" lang="zh-TW" altLang="en-US" b="1" u="sng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課程架構</a:t>
            </a: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，明確劃分課程類別，俾利校本課程規劃</a:t>
            </a:r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grpSp>
        <p:nvGrpSpPr>
          <p:cNvPr id="15377" name="Group 26"/>
          <p:cNvGrpSpPr>
            <a:grpSpLocks/>
          </p:cNvGrpSpPr>
          <p:nvPr/>
        </p:nvGrpSpPr>
        <p:grpSpPr bwMode="auto">
          <a:xfrm>
            <a:off x="3238500" y="3213100"/>
            <a:ext cx="4924425" cy="647700"/>
            <a:chOff x="2304" y="1200"/>
            <a:chExt cx="3102" cy="774"/>
          </a:xfrm>
        </p:grpSpPr>
        <p:sp>
          <p:nvSpPr>
            <p:cNvPr id="29" name="AutoShape 27"/>
            <p:cNvSpPr>
              <a:spLocks noChangeArrowheads="1"/>
            </p:cNvSpPr>
            <p:nvPr/>
          </p:nvSpPr>
          <p:spPr bwMode="gray">
            <a:xfrm>
              <a:off x="2334" y="120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84" name="AutoShape 28"/>
            <p:cNvSpPr>
              <a:spLocks noChangeArrowheads="1"/>
            </p:cNvSpPr>
            <p:nvPr/>
          </p:nvSpPr>
          <p:spPr bwMode="gray">
            <a:xfrm>
              <a:off x="2304" y="148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5378" name="Text Box 29"/>
          <p:cNvSpPr txBox="1">
            <a:spLocks noChangeArrowheads="1"/>
          </p:cNvSpPr>
          <p:nvPr/>
        </p:nvSpPr>
        <p:spPr bwMode="gray">
          <a:xfrm>
            <a:off x="3814763" y="3357563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</a:pP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以「群科」統整各行職業專業領域 </a:t>
            </a:r>
          </a:p>
        </p:txBody>
      </p:sp>
      <p:grpSp>
        <p:nvGrpSpPr>
          <p:cNvPr id="15379" name="Group 30"/>
          <p:cNvGrpSpPr>
            <a:grpSpLocks/>
          </p:cNvGrpSpPr>
          <p:nvPr/>
        </p:nvGrpSpPr>
        <p:grpSpPr bwMode="auto">
          <a:xfrm>
            <a:off x="3248025" y="3913188"/>
            <a:ext cx="4924425" cy="796925"/>
            <a:chOff x="2304" y="2880"/>
            <a:chExt cx="3102" cy="774"/>
          </a:xfrm>
        </p:grpSpPr>
        <p:sp>
          <p:nvSpPr>
            <p:cNvPr id="33" name="AutoShape 31"/>
            <p:cNvSpPr>
              <a:spLocks noChangeArrowheads="1"/>
            </p:cNvSpPr>
            <p:nvPr/>
          </p:nvSpPr>
          <p:spPr bwMode="gray">
            <a:xfrm>
              <a:off x="2334" y="288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2117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5382" name="AutoShape 32"/>
            <p:cNvSpPr>
              <a:spLocks noChangeArrowheads="1"/>
            </p:cNvSpPr>
            <p:nvPr/>
          </p:nvSpPr>
          <p:spPr bwMode="gray">
            <a:xfrm>
              <a:off x="2304" y="316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5380" name="Text Box 33"/>
          <p:cNvSpPr txBox="1">
            <a:spLocks noChangeArrowheads="1"/>
          </p:cNvSpPr>
          <p:nvPr/>
        </p:nvSpPr>
        <p:spPr bwMode="gray">
          <a:xfrm>
            <a:off x="3897313" y="3984625"/>
            <a:ext cx="4103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1C1C1C"/>
              </a:buClr>
            </a:pP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減少第三年段之部定必修科目，賦予各校辦理職涯體驗等課程，</a:t>
            </a:r>
            <a:r>
              <a:rPr kumimoji="0" lang="zh-TW" altLang="en-US" b="1" u="sng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提升就業能力</a:t>
            </a:r>
            <a:r>
              <a:rPr kumimoji="0" lang="zh-TW" altLang="en-US" u="sng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kumimoji="0" lang="en-US" altLang="zh-TW" u="sng">
              <a:solidFill>
                <a:srgbClr val="A5002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smtClean="0">
                <a:solidFill>
                  <a:schemeClr val="tx1"/>
                </a:solidFill>
                <a:ea typeface="標楷體" pitchFamily="65" charset="-120"/>
              </a:rPr>
              <a:t>實用技能學程課程目標及內涵</a:t>
            </a:r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8E538E-4073-47A0-96D4-743D669548D3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23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grpSp>
        <p:nvGrpSpPr>
          <p:cNvPr id="16388" name="Group 2"/>
          <p:cNvGrpSpPr>
            <a:grpSpLocks/>
          </p:cNvGrpSpPr>
          <p:nvPr/>
        </p:nvGrpSpPr>
        <p:grpSpPr bwMode="auto">
          <a:xfrm>
            <a:off x="3203575" y="2276475"/>
            <a:ext cx="2808288" cy="3240088"/>
            <a:chOff x="1824" y="633"/>
            <a:chExt cx="2834" cy="2849"/>
          </a:xfrm>
        </p:grpSpPr>
        <p:sp>
          <p:nvSpPr>
            <p:cNvPr id="16393" name="Puzzle3"/>
            <p:cNvSpPr>
              <a:spLocks noEditPoints="1" noChangeArrowheads="1"/>
            </p:cNvSpPr>
            <p:nvPr/>
          </p:nvSpPr>
          <p:spPr bwMode="gray">
            <a:xfrm>
              <a:off x="3203" y="633"/>
              <a:ext cx="1115" cy="1515"/>
            </a:xfrm>
            <a:custGeom>
              <a:avLst/>
              <a:gdLst>
                <a:gd name="T0" fmla="*/ 536 w 21600"/>
                <a:gd name="T1" fmla="*/ 1109 h 21600"/>
                <a:gd name="T2" fmla="*/ 1061 w 21600"/>
                <a:gd name="T3" fmla="*/ 1479 h 21600"/>
                <a:gd name="T4" fmla="*/ 680 w 21600"/>
                <a:gd name="T5" fmla="*/ 968 h 21600"/>
                <a:gd name="T6" fmla="*/ 1061 w 21600"/>
                <a:gd name="T7" fmla="*/ 493 h 21600"/>
                <a:gd name="T8" fmla="*/ 542 w 21600"/>
                <a:gd name="T9" fmla="*/ 4 h 21600"/>
                <a:gd name="T10" fmla="*/ 36 w 21600"/>
                <a:gd name="T11" fmla="*/ 477 h 21600"/>
                <a:gd name="T12" fmla="*/ 416 w 21600"/>
                <a:gd name="T13" fmla="*/ 949 h 21600"/>
                <a:gd name="T14" fmla="*/ 36 w 21600"/>
                <a:gd name="T15" fmla="*/ 147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7 w 21600"/>
                <a:gd name="T25" fmla="*/ 7713 h 21600"/>
                <a:gd name="T26" fmla="*/ 19140 w 21600"/>
                <a:gd name="T27" fmla="*/ 2023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gradFill rotWithShape="1">
              <a:gsLst>
                <a:gs pos="0">
                  <a:srgbClr val="FF6600"/>
                </a:gs>
                <a:gs pos="100000">
                  <a:srgbClr val="FF9955"/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94" name="Puzzle2"/>
            <p:cNvSpPr>
              <a:spLocks noEditPoints="1" noChangeArrowheads="1"/>
            </p:cNvSpPr>
            <p:nvPr/>
          </p:nvSpPr>
          <p:spPr bwMode="gray">
            <a:xfrm>
              <a:off x="2880" y="1736"/>
              <a:ext cx="1778" cy="1379"/>
            </a:xfrm>
            <a:custGeom>
              <a:avLst/>
              <a:gdLst>
                <a:gd name="T0" fmla="*/ 1 w 21600"/>
                <a:gd name="T1" fmla="*/ 855 h 21600"/>
                <a:gd name="T2" fmla="*/ 346 w 21600"/>
                <a:gd name="T3" fmla="*/ 1351 h 21600"/>
                <a:gd name="T4" fmla="*/ 856 w 21600"/>
                <a:gd name="T5" fmla="*/ 888 h 21600"/>
                <a:gd name="T6" fmla="*/ 1385 w 21600"/>
                <a:gd name="T7" fmla="*/ 1353 h 21600"/>
                <a:gd name="T8" fmla="*/ 1778 w 21600"/>
                <a:gd name="T9" fmla="*/ 963 h 21600"/>
                <a:gd name="T10" fmla="*/ 1390 w 21600"/>
                <a:gd name="T11" fmla="*/ 366 h 21600"/>
                <a:gd name="T12" fmla="*/ 889 w 21600"/>
                <a:gd name="T13" fmla="*/ 2 h 21600"/>
                <a:gd name="T14" fmla="*/ 346 w 21600"/>
                <a:gd name="T15" fmla="*/ 37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E374"/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95" name="Puzzle4"/>
            <p:cNvSpPr>
              <a:spLocks noEditPoints="1" noChangeArrowheads="1"/>
            </p:cNvSpPr>
            <p:nvPr/>
          </p:nvSpPr>
          <p:spPr bwMode="gray">
            <a:xfrm>
              <a:off x="2192" y="1719"/>
              <a:ext cx="1072" cy="1763"/>
            </a:xfrm>
            <a:custGeom>
              <a:avLst/>
              <a:gdLst>
                <a:gd name="T0" fmla="*/ 412 w 21600"/>
                <a:gd name="T1" fmla="*/ 946 h 21600"/>
                <a:gd name="T2" fmla="*/ 22 w 21600"/>
                <a:gd name="T3" fmla="*/ 1382 h 21600"/>
                <a:gd name="T4" fmla="*/ 571 w 21600"/>
                <a:gd name="T5" fmla="*/ 1763 h 21600"/>
                <a:gd name="T6" fmla="*/ 1038 w 21600"/>
                <a:gd name="T7" fmla="*/ 1367 h 21600"/>
                <a:gd name="T8" fmla="*/ 693 w 21600"/>
                <a:gd name="T9" fmla="*/ 889 h 21600"/>
                <a:gd name="T10" fmla="*/ 1044 w 21600"/>
                <a:gd name="T11" fmla="*/ 385 h 21600"/>
                <a:gd name="T12" fmla="*/ 551 w 21600"/>
                <a:gd name="T13" fmla="*/ 1 h 21600"/>
                <a:gd name="T14" fmla="*/ 22 w 21600"/>
                <a:gd name="T15" fmla="*/ 38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gradFill rotWithShape="1">
              <a:gsLst>
                <a:gs pos="0">
                  <a:srgbClr val="20AE3E"/>
                </a:gs>
                <a:gs pos="100000">
                  <a:srgbClr val="8CD59C"/>
                </a:gs>
              </a:gsLst>
              <a:lin ang="189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Puzzle1"/>
            <p:cNvSpPr>
              <a:spLocks noEditPoints="1" noChangeArrowheads="1"/>
            </p:cNvSpPr>
            <p:nvPr/>
          </p:nvSpPr>
          <p:spPr bwMode="gray">
            <a:xfrm>
              <a:off x="1824" y="1091"/>
              <a:ext cx="1801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72549"/>
                    <a:invGamma/>
                  </a:schemeClr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kumimoji="0" lang="zh-TW" altLang="en-US">
                <a:latin typeface="Arial" charset="0"/>
                <a:ea typeface="+mn-ea"/>
              </a:endParaRPr>
            </a:p>
          </p:txBody>
        </p:sp>
      </p:grp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940425" y="4808538"/>
            <a:ext cx="2663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2000" b="1">
                <a:ea typeface="標楷體" pitchFamily="65" charset="-120"/>
              </a:rPr>
              <a:t>設置</a:t>
            </a:r>
            <a:r>
              <a:rPr kumimoji="0" lang="en-US" altLang="zh-TW" sz="2000" b="1" u="sng">
                <a:solidFill>
                  <a:srgbClr val="CC0000"/>
                </a:solidFill>
                <a:ea typeface="標楷體" pitchFamily="65" charset="-120"/>
              </a:rPr>
              <a:t>13</a:t>
            </a:r>
            <a:r>
              <a:rPr kumimoji="0" lang="zh-TW" altLang="en-US" sz="2000" b="1" u="sng">
                <a:solidFill>
                  <a:srgbClr val="CC0000"/>
                </a:solidFill>
                <a:ea typeface="標楷體" pitchFamily="65" charset="-120"/>
              </a:rPr>
              <a:t>職群</a:t>
            </a:r>
            <a:r>
              <a:rPr kumimoji="0" lang="zh-TW" altLang="en-US" sz="2000" b="1">
                <a:ea typeface="標楷體" pitchFamily="65" charset="-120"/>
              </a:rPr>
              <a:t>（未置外語群及藝術群）</a:t>
            </a:r>
            <a:endParaRPr kumimoji="0" lang="en-US" altLang="zh-TW" sz="2000" b="1">
              <a:ea typeface="標楷體" pitchFamily="65" charset="-120"/>
            </a:endParaRP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1006475" y="1960563"/>
            <a:ext cx="2270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2000" b="1">
                <a:ea typeface="標楷體" pitchFamily="65" charset="-120"/>
              </a:rPr>
              <a:t>一般科目</a:t>
            </a:r>
            <a:r>
              <a:rPr kumimoji="0" lang="zh-TW" altLang="en-US" sz="2000" b="1" u="sng">
                <a:solidFill>
                  <a:srgbClr val="CC0000"/>
                </a:solidFill>
                <a:ea typeface="標楷體" pitchFamily="65" charset="-120"/>
              </a:rPr>
              <a:t>國文、英文、數學</a:t>
            </a:r>
            <a:r>
              <a:rPr kumimoji="0" lang="zh-TW" altLang="en-US" sz="2000" b="1">
                <a:ea typeface="標楷體" pitchFamily="65" charset="-120"/>
              </a:rPr>
              <a:t>課綱內涵生活化，力求生動淺易</a:t>
            </a:r>
            <a:endParaRPr kumimoji="0" lang="en-US" altLang="zh-TW" sz="2000" b="1">
              <a:ea typeface="標楷體" pitchFamily="65" charset="-120"/>
            </a:endParaRP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gray">
          <a:xfrm>
            <a:off x="539750" y="4587875"/>
            <a:ext cx="273526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000" b="1">
                <a:ea typeface="標楷體" pitchFamily="65" charset="-120"/>
              </a:rPr>
              <a:t>輔導同學參加</a:t>
            </a:r>
            <a:r>
              <a:rPr kumimoji="0" lang="zh-TW" altLang="en-US" sz="2000" b="1" u="sng">
                <a:solidFill>
                  <a:srgbClr val="CC0000"/>
                </a:solidFill>
                <a:ea typeface="標楷體" pitchFamily="65" charset="-120"/>
              </a:rPr>
              <a:t>技能檢定</a:t>
            </a:r>
          </a:p>
          <a:p>
            <a:r>
              <a:rPr kumimoji="0" lang="zh-TW" altLang="en-US" sz="2000" b="1">
                <a:ea typeface="標楷體" pitchFamily="65" charset="-120"/>
              </a:rPr>
              <a:t>取得「技術士證照」</a:t>
            </a:r>
            <a:endParaRPr kumimoji="0" lang="en-US" altLang="zh-TW" sz="2000" b="1">
              <a:ea typeface="標楷體" pitchFamily="65" charset="-120"/>
            </a:endParaRP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5859463" y="1474788"/>
            <a:ext cx="241141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2000" b="1">
                <a:ea typeface="標楷體" pitchFamily="65" charset="-120"/>
              </a:rPr>
              <a:t>校訂科目</a:t>
            </a:r>
            <a:r>
              <a:rPr kumimoji="0" lang="zh-TW" altLang="en-US" sz="2000" b="1" u="sng">
                <a:solidFill>
                  <a:srgbClr val="CC0000"/>
                </a:solidFill>
                <a:ea typeface="標楷體" pitchFamily="65" charset="-120"/>
              </a:rPr>
              <a:t>規劃職涯體驗及專題製作</a:t>
            </a:r>
            <a:r>
              <a:rPr kumimoji="0" lang="zh-TW" altLang="en-US" sz="2000" b="1">
                <a:ea typeface="標楷體" pitchFamily="65" charset="-120"/>
              </a:rPr>
              <a:t>為必修科目，旨在增加就業能力，並利於與職場結合，落實就業導向之課程目標</a:t>
            </a:r>
            <a:endParaRPr kumimoji="0" lang="en-US" altLang="zh-TW" sz="2000" b="1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BA54C75-5CE2-401E-87F1-CE3746A15207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24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gray">
          <a:xfrm>
            <a:off x="1116013" y="5156200"/>
            <a:ext cx="428625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kumimoji="0" lang="en-US" altLang="zh-TW" sz="2000" b="1" kern="0" dirty="0" smtClean="0">
                <a:solidFill>
                  <a:srgbClr val="3366CC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sz="2000" b="1" kern="0" dirty="0" smtClean="0">
                <a:solidFill>
                  <a:srgbClr val="3366CC"/>
                </a:solidFill>
                <a:latin typeface="標楷體" pitchFamily="65" charset="-120"/>
                <a:ea typeface="標楷體" pitchFamily="65" charset="-120"/>
              </a:rPr>
              <a:t>單一年段強調專精技能的習得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kumimoji="0" lang="en-US" altLang="zh-TW" sz="2000" b="1" kern="0" dirty="0" smtClean="0">
                <a:solidFill>
                  <a:srgbClr val="3366CC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000" b="1" kern="0" dirty="0" smtClean="0">
                <a:solidFill>
                  <a:srgbClr val="3366CC"/>
                </a:solidFill>
                <a:latin typeface="標楷體" pitchFamily="65" charset="-120"/>
                <a:ea typeface="標楷體" pitchFamily="65" charset="-120"/>
              </a:rPr>
              <a:t>各年段逐級加深加廣（先專後廣）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kumimoji="0" lang="en-US" altLang="zh-TW" sz="2000" b="1" kern="0" dirty="0" smtClean="0">
                <a:solidFill>
                  <a:srgbClr val="3366CC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sz="2000" b="1" kern="0" dirty="0" smtClean="0">
                <a:solidFill>
                  <a:srgbClr val="3366CC"/>
                </a:solidFill>
                <a:latin typeface="標楷體" pitchFamily="65" charset="-120"/>
                <a:ea typeface="標楷體" pitchFamily="65" charset="-120"/>
              </a:rPr>
              <a:t>學生可分段升讀</a:t>
            </a:r>
          </a:p>
        </p:txBody>
      </p:sp>
      <p:grpSp>
        <p:nvGrpSpPr>
          <p:cNvPr id="17412" name="Group 107"/>
          <p:cNvGrpSpPr>
            <a:grpSpLocks noChangeAspect="1"/>
          </p:cNvGrpSpPr>
          <p:nvPr/>
        </p:nvGrpSpPr>
        <p:grpSpPr bwMode="auto">
          <a:xfrm>
            <a:off x="1115616" y="1340768"/>
            <a:ext cx="7381252" cy="3816895"/>
            <a:chOff x="2362" y="3763"/>
            <a:chExt cx="7847" cy="4147"/>
          </a:xfrm>
        </p:grpSpPr>
        <p:sp>
          <p:nvSpPr>
            <p:cNvPr id="17415" name="AutoShape 108"/>
            <p:cNvSpPr>
              <a:spLocks noChangeAspect="1" noChangeArrowheads="1"/>
            </p:cNvSpPr>
            <p:nvPr/>
          </p:nvSpPr>
          <p:spPr bwMode="auto">
            <a:xfrm>
              <a:off x="2362" y="3763"/>
              <a:ext cx="7847" cy="4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 b="1">
                <a:latin typeface="Arial Narrow" pitchFamily="34" charset="0"/>
                <a:ea typeface="標楷體" pitchFamily="65" charset="-120"/>
              </a:endParaRPr>
            </a:p>
          </p:txBody>
        </p:sp>
        <p:sp>
          <p:nvSpPr>
            <p:cNvPr id="17416" name="Rectangle 109"/>
            <p:cNvSpPr>
              <a:spLocks noChangeArrowheads="1"/>
            </p:cNvSpPr>
            <p:nvPr/>
          </p:nvSpPr>
          <p:spPr bwMode="auto">
            <a:xfrm>
              <a:off x="2519" y="6950"/>
              <a:ext cx="1874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 b="1">
                <a:latin typeface="Arial Narrow" pitchFamily="34" charset="0"/>
              </a:endParaRPr>
            </a:p>
          </p:txBody>
        </p:sp>
        <p:sp>
          <p:nvSpPr>
            <p:cNvPr id="17417" name="Rectangle 110"/>
            <p:cNvSpPr>
              <a:spLocks noChangeArrowheads="1"/>
            </p:cNvSpPr>
            <p:nvPr/>
          </p:nvSpPr>
          <p:spPr bwMode="auto">
            <a:xfrm>
              <a:off x="4397" y="5830"/>
              <a:ext cx="1876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 b="1">
                <a:latin typeface="Arial Narrow" pitchFamily="34" charset="0"/>
              </a:endParaRPr>
            </a:p>
          </p:txBody>
        </p:sp>
        <p:sp>
          <p:nvSpPr>
            <p:cNvPr id="17418" name="Rectangle 111"/>
            <p:cNvSpPr>
              <a:spLocks noChangeArrowheads="1"/>
            </p:cNvSpPr>
            <p:nvPr/>
          </p:nvSpPr>
          <p:spPr bwMode="auto">
            <a:xfrm>
              <a:off x="6432" y="4710"/>
              <a:ext cx="1877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 b="1">
                <a:latin typeface="Arial Narrow" pitchFamily="34" charset="0"/>
              </a:endParaRPr>
            </a:p>
          </p:txBody>
        </p:sp>
        <p:cxnSp>
          <p:nvCxnSpPr>
            <p:cNvPr id="17419" name="AutoShape 112"/>
            <p:cNvCxnSpPr>
              <a:cxnSpLocks noChangeShapeType="1"/>
              <a:stCxn id="17416" idx="0"/>
              <a:endCxn id="17417" idx="1"/>
            </p:cNvCxnSpPr>
            <p:nvPr/>
          </p:nvCxnSpPr>
          <p:spPr bwMode="auto">
            <a:xfrm rot="-5400000">
              <a:off x="3567" y="6120"/>
              <a:ext cx="720" cy="94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20" name="AutoShape 113"/>
            <p:cNvCxnSpPr>
              <a:cxnSpLocks noChangeShapeType="1"/>
              <a:stCxn id="17417" idx="0"/>
              <a:endCxn id="17418" idx="1"/>
            </p:cNvCxnSpPr>
            <p:nvPr/>
          </p:nvCxnSpPr>
          <p:spPr bwMode="auto">
            <a:xfrm rot="-5400000">
              <a:off x="5524" y="4921"/>
              <a:ext cx="720" cy="1097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21" name="AutoShape 114"/>
            <p:cNvCxnSpPr>
              <a:cxnSpLocks noChangeShapeType="1"/>
            </p:cNvCxnSpPr>
            <p:nvPr/>
          </p:nvCxnSpPr>
          <p:spPr bwMode="auto">
            <a:xfrm flipV="1">
              <a:off x="7058" y="4230"/>
              <a:ext cx="624" cy="48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22" name="AutoShape 115"/>
            <p:cNvCxnSpPr>
              <a:cxnSpLocks noChangeShapeType="1"/>
              <a:stCxn id="17416" idx="3"/>
            </p:cNvCxnSpPr>
            <p:nvPr/>
          </p:nvCxnSpPr>
          <p:spPr bwMode="auto">
            <a:xfrm flipV="1">
              <a:off x="4393" y="7347"/>
              <a:ext cx="317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23" name="Line 116"/>
            <p:cNvSpPr>
              <a:spLocks noChangeShapeType="1"/>
            </p:cNvSpPr>
            <p:nvPr/>
          </p:nvSpPr>
          <p:spPr bwMode="auto">
            <a:xfrm>
              <a:off x="4710" y="711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24" name="Line 117"/>
            <p:cNvSpPr>
              <a:spLocks noChangeShapeType="1"/>
            </p:cNvSpPr>
            <p:nvPr/>
          </p:nvSpPr>
          <p:spPr bwMode="auto">
            <a:xfrm>
              <a:off x="4710" y="7110"/>
              <a:ext cx="3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25" name="Line 118"/>
            <p:cNvSpPr>
              <a:spLocks noChangeShapeType="1"/>
            </p:cNvSpPr>
            <p:nvPr/>
          </p:nvSpPr>
          <p:spPr bwMode="auto">
            <a:xfrm>
              <a:off x="4710" y="7590"/>
              <a:ext cx="3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17426" name="AutoShape 119"/>
            <p:cNvCxnSpPr>
              <a:cxnSpLocks noChangeShapeType="1"/>
            </p:cNvCxnSpPr>
            <p:nvPr/>
          </p:nvCxnSpPr>
          <p:spPr bwMode="auto">
            <a:xfrm flipV="1">
              <a:off x="6272" y="6226"/>
              <a:ext cx="317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27" name="Line 120"/>
            <p:cNvSpPr>
              <a:spLocks noChangeShapeType="1"/>
            </p:cNvSpPr>
            <p:nvPr/>
          </p:nvSpPr>
          <p:spPr bwMode="auto">
            <a:xfrm>
              <a:off x="6588" y="5989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28" name="Line 121"/>
            <p:cNvSpPr>
              <a:spLocks noChangeShapeType="1"/>
            </p:cNvSpPr>
            <p:nvPr/>
          </p:nvSpPr>
          <p:spPr bwMode="auto">
            <a:xfrm>
              <a:off x="6588" y="5989"/>
              <a:ext cx="3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29" name="Line 122"/>
            <p:cNvSpPr>
              <a:spLocks noChangeShapeType="1"/>
            </p:cNvSpPr>
            <p:nvPr/>
          </p:nvSpPr>
          <p:spPr bwMode="auto">
            <a:xfrm>
              <a:off x="6588" y="6469"/>
              <a:ext cx="3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30" name="Text Box 123"/>
            <p:cNvSpPr txBox="1">
              <a:spLocks noChangeArrowheads="1"/>
            </p:cNvSpPr>
            <p:nvPr/>
          </p:nvSpPr>
          <p:spPr bwMode="auto">
            <a:xfrm>
              <a:off x="4397" y="5830"/>
              <a:ext cx="1878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第二年段</a:t>
              </a:r>
            </a:p>
            <a:p>
              <a:pPr algn="ctr"/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飲調製技術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17431" name="Text Box 124"/>
            <p:cNvSpPr txBox="1">
              <a:spLocks noChangeArrowheads="1"/>
            </p:cNvSpPr>
            <p:nvPr/>
          </p:nvSpPr>
          <p:spPr bwMode="auto">
            <a:xfrm>
              <a:off x="2519" y="6950"/>
              <a:ext cx="187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TW" altLang="en-US" sz="1600" b="1" dirty="0">
                  <a:latin typeface="標楷體" pitchFamily="65" charset="-120"/>
                  <a:ea typeface="標楷體" pitchFamily="65" charset="-120"/>
                </a:rPr>
                <a:t>第一年段</a:t>
              </a:r>
            </a:p>
            <a:p>
              <a:pPr algn="ctr"/>
              <a:r>
                <a:rPr lang="en-US" altLang="zh-TW" sz="1600" b="1" dirty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600" b="1" dirty="0">
                  <a:latin typeface="標楷體" pitchFamily="65" charset="-120"/>
                  <a:ea typeface="標楷體" pitchFamily="65" charset="-120"/>
                </a:rPr>
                <a:t>餐飲服務技術</a:t>
              </a:r>
              <a:r>
                <a:rPr lang="zh-TW" altLang="en-US" sz="1600" b="1" dirty="0"/>
                <a:t> </a:t>
              </a:r>
              <a:r>
                <a:rPr lang="en-US" altLang="zh-TW" sz="1600" b="1" dirty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7432" name="Text Box 125"/>
            <p:cNvSpPr txBox="1">
              <a:spLocks noChangeArrowheads="1"/>
            </p:cNvSpPr>
            <p:nvPr/>
          </p:nvSpPr>
          <p:spPr bwMode="auto">
            <a:xfrm>
              <a:off x="6432" y="4710"/>
              <a:ext cx="2060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TW" altLang="en-US" sz="1600" b="1" dirty="0">
                  <a:latin typeface="標楷體" pitchFamily="65" charset="-120"/>
                  <a:ea typeface="標楷體" pitchFamily="65" charset="-120"/>
                </a:rPr>
                <a:t>第三年段</a:t>
              </a:r>
            </a:p>
            <a:p>
              <a:pPr algn="ctr"/>
              <a:r>
                <a:rPr lang="en-US" altLang="zh-TW" sz="1600" b="1" dirty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600" b="1" dirty="0">
                  <a:latin typeface="標楷體" pitchFamily="65" charset="-120"/>
                  <a:ea typeface="標楷體" pitchFamily="65" charset="-120"/>
                </a:rPr>
                <a:t>中西式餐飲技術</a:t>
              </a:r>
              <a:r>
                <a:rPr lang="en-US" altLang="zh-TW" sz="1600" b="1" dirty="0">
                  <a:latin typeface="標楷體" pitchFamily="65" charset="-120"/>
                  <a:ea typeface="標楷體" pitchFamily="65" charset="-120"/>
                </a:rPr>
                <a:t>) </a:t>
              </a:r>
            </a:p>
          </p:txBody>
        </p:sp>
        <p:sp>
          <p:nvSpPr>
            <p:cNvPr id="17433" name="Text Box 126"/>
            <p:cNvSpPr txBox="1">
              <a:spLocks noChangeArrowheads="1"/>
            </p:cNvSpPr>
            <p:nvPr/>
          </p:nvSpPr>
          <p:spPr bwMode="auto">
            <a:xfrm>
              <a:off x="7694" y="4010"/>
              <a:ext cx="1157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1400" b="1" dirty="0">
                  <a:latin typeface="Times New Roman" pitchFamily="18" charset="0"/>
                  <a:ea typeface="標楷體" pitchFamily="65" charset="-120"/>
                </a:rPr>
                <a:t>職校畢業</a:t>
              </a:r>
              <a:endParaRPr lang="zh-TW" altLang="en-US" sz="1400" b="1" dirty="0">
                <a:ea typeface="標楷體" pitchFamily="65" charset="-120"/>
              </a:endParaRPr>
            </a:p>
          </p:txBody>
        </p:sp>
        <p:cxnSp>
          <p:nvCxnSpPr>
            <p:cNvPr id="17434" name="AutoShape 127"/>
            <p:cNvCxnSpPr>
              <a:cxnSpLocks noChangeShapeType="1"/>
            </p:cNvCxnSpPr>
            <p:nvPr/>
          </p:nvCxnSpPr>
          <p:spPr bwMode="auto">
            <a:xfrm flipV="1">
              <a:off x="8780" y="4230"/>
              <a:ext cx="316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35" name="Line 128"/>
            <p:cNvSpPr>
              <a:spLocks noChangeShapeType="1"/>
            </p:cNvSpPr>
            <p:nvPr/>
          </p:nvSpPr>
          <p:spPr bwMode="auto">
            <a:xfrm>
              <a:off x="9085" y="3995"/>
              <a:ext cx="1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36" name="Line 129"/>
            <p:cNvSpPr>
              <a:spLocks noChangeShapeType="1"/>
            </p:cNvSpPr>
            <p:nvPr/>
          </p:nvSpPr>
          <p:spPr bwMode="auto">
            <a:xfrm>
              <a:off x="9085" y="3995"/>
              <a:ext cx="3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37" name="Line 130"/>
            <p:cNvSpPr>
              <a:spLocks noChangeShapeType="1"/>
            </p:cNvSpPr>
            <p:nvPr/>
          </p:nvSpPr>
          <p:spPr bwMode="auto">
            <a:xfrm>
              <a:off x="9085" y="4475"/>
              <a:ext cx="3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38" name="Text Box 131"/>
            <p:cNvSpPr txBox="1">
              <a:spLocks noChangeArrowheads="1"/>
            </p:cNvSpPr>
            <p:nvPr/>
          </p:nvSpPr>
          <p:spPr bwMode="auto">
            <a:xfrm>
              <a:off x="4978" y="6932"/>
              <a:ext cx="1062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TW" altLang="en-US" sz="1400" b="1" dirty="0">
                  <a:latin typeface="Times New Roman" pitchFamily="18" charset="0"/>
                  <a:ea typeface="標楷體" pitchFamily="65" charset="-120"/>
                </a:rPr>
                <a:t>就業</a:t>
              </a:r>
              <a:endParaRPr lang="zh-TW" altLang="en-US" sz="1400" b="1" dirty="0">
                <a:ea typeface="標楷體" pitchFamily="65" charset="-120"/>
              </a:endParaRPr>
            </a:p>
          </p:txBody>
        </p:sp>
        <p:sp>
          <p:nvSpPr>
            <p:cNvPr id="17439" name="Text Box 132"/>
            <p:cNvSpPr txBox="1">
              <a:spLocks noChangeArrowheads="1"/>
            </p:cNvSpPr>
            <p:nvPr/>
          </p:nvSpPr>
          <p:spPr bwMode="auto">
            <a:xfrm>
              <a:off x="4978" y="7372"/>
              <a:ext cx="1062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技能檢定</a:t>
              </a:r>
              <a:endParaRPr lang="zh-TW" altLang="en-US" sz="1400" b="1">
                <a:ea typeface="標楷體" pitchFamily="65" charset="-120"/>
              </a:endParaRPr>
            </a:p>
          </p:txBody>
        </p:sp>
        <p:sp>
          <p:nvSpPr>
            <p:cNvPr id="17440" name="Text Box 133"/>
            <p:cNvSpPr txBox="1">
              <a:spLocks noChangeArrowheads="1"/>
            </p:cNvSpPr>
            <p:nvPr/>
          </p:nvSpPr>
          <p:spPr bwMode="auto">
            <a:xfrm>
              <a:off x="3515" y="5781"/>
              <a:ext cx="721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升讀</a:t>
              </a:r>
              <a:endParaRPr lang="zh-TW" altLang="en-US" sz="1400" b="1">
                <a:ea typeface="標楷體" pitchFamily="65" charset="-120"/>
              </a:endParaRPr>
            </a:p>
          </p:txBody>
        </p:sp>
        <p:sp>
          <p:nvSpPr>
            <p:cNvPr id="17441" name="Text Box 134"/>
            <p:cNvSpPr txBox="1">
              <a:spLocks noChangeArrowheads="1"/>
            </p:cNvSpPr>
            <p:nvPr/>
          </p:nvSpPr>
          <p:spPr bwMode="auto">
            <a:xfrm>
              <a:off x="5464" y="4681"/>
              <a:ext cx="721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TW" altLang="en-US" sz="1400" b="1" dirty="0">
                  <a:latin typeface="Times New Roman" pitchFamily="18" charset="0"/>
                  <a:ea typeface="標楷體" pitchFamily="65" charset="-120"/>
                </a:rPr>
                <a:t>升讀</a:t>
              </a:r>
              <a:endParaRPr lang="zh-TW" altLang="en-US" sz="1400" b="1" dirty="0">
                <a:ea typeface="標楷體" pitchFamily="65" charset="-120"/>
              </a:endParaRPr>
            </a:p>
          </p:txBody>
        </p:sp>
        <p:sp>
          <p:nvSpPr>
            <p:cNvPr id="17442" name="Text Box 135"/>
            <p:cNvSpPr txBox="1">
              <a:spLocks noChangeArrowheads="1"/>
            </p:cNvSpPr>
            <p:nvPr/>
          </p:nvSpPr>
          <p:spPr bwMode="auto">
            <a:xfrm>
              <a:off x="6843" y="5868"/>
              <a:ext cx="85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1400" b="1" dirty="0">
                  <a:latin typeface="Times New Roman" pitchFamily="18" charset="0"/>
                  <a:ea typeface="標楷體" pitchFamily="65" charset="-120"/>
                </a:rPr>
                <a:t>就業</a:t>
              </a:r>
              <a:endParaRPr lang="zh-TW" altLang="en-US" sz="1400" b="1" dirty="0">
                <a:ea typeface="標楷體" pitchFamily="65" charset="-120"/>
              </a:endParaRPr>
            </a:p>
          </p:txBody>
        </p:sp>
        <p:sp>
          <p:nvSpPr>
            <p:cNvPr id="17443" name="Text Box 136"/>
            <p:cNvSpPr txBox="1">
              <a:spLocks noChangeArrowheads="1"/>
            </p:cNvSpPr>
            <p:nvPr/>
          </p:nvSpPr>
          <p:spPr bwMode="auto">
            <a:xfrm>
              <a:off x="6857" y="6286"/>
              <a:ext cx="1063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技能檢定</a:t>
              </a:r>
              <a:endParaRPr lang="zh-TW" altLang="en-US" sz="1400" b="1">
                <a:ea typeface="標楷體" pitchFamily="65" charset="-120"/>
              </a:endParaRPr>
            </a:p>
          </p:txBody>
        </p:sp>
        <p:sp>
          <p:nvSpPr>
            <p:cNvPr id="17444" name="Text Box 137"/>
            <p:cNvSpPr txBox="1">
              <a:spLocks noChangeArrowheads="1"/>
            </p:cNvSpPr>
            <p:nvPr/>
          </p:nvSpPr>
          <p:spPr bwMode="auto">
            <a:xfrm>
              <a:off x="9325" y="4234"/>
              <a:ext cx="720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1400" b="1" dirty="0">
                  <a:latin typeface="Times New Roman" pitchFamily="18" charset="0"/>
                  <a:ea typeface="標楷體" pitchFamily="65" charset="-120"/>
                </a:rPr>
                <a:t>升學</a:t>
              </a:r>
              <a:endParaRPr lang="zh-TW" altLang="en-US" sz="1400" b="1" dirty="0">
                <a:ea typeface="標楷體" pitchFamily="65" charset="-120"/>
              </a:endParaRPr>
            </a:p>
          </p:txBody>
        </p:sp>
        <p:sp>
          <p:nvSpPr>
            <p:cNvPr id="17445" name="Text Box 138"/>
            <p:cNvSpPr txBox="1">
              <a:spLocks noChangeArrowheads="1"/>
            </p:cNvSpPr>
            <p:nvPr/>
          </p:nvSpPr>
          <p:spPr bwMode="auto">
            <a:xfrm>
              <a:off x="9324" y="3847"/>
              <a:ext cx="721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1400" b="1" dirty="0">
                  <a:latin typeface="Times New Roman" pitchFamily="18" charset="0"/>
                  <a:ea typeface="標楷體" pitchFamily="65" charset="-120"/>
                </a:rPr>
                <a:t>就業</a:t>
              </a:r>
              <a:endParaRPr lang="zh-TW" altLang="en-US" sz="1400" b="1" dirty="0">
                <a:ea typeface="標楷體" pitchFamily="65" charset="-120"/>
              </a:endParaRPr>
            </a:p>
          </p:txBody>
        </p:sp>
      </p:grpSp>
      <p:sp>
        <p:nvSpPr>
          <p:cNvPr id="17413" name="AutoShape 36"/>
          <p:cNvSpPr>
            <a:spLocks noChangeArrowheads="1"/>
          </p:cNvSpPr>
          <p:nvPr/>
        </p:nvSpPr>
        <p:spPr bwMode="auto">
          <a:xfrm>
            <a:off x="468313" y="1485900"/>
            <a:ext cx="4464050" cy="503238"/>
          </a:xfrm>
          <a:prstGeom prst="roundRect">
            <a:avLst>
              <a:gd name="adj" fmla="val 16667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TW" altLang="en-US" sz="2200" b="1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年段式課程意涵</a:t>
            </a:r>
            <a:r>
              <a:rPr kumimoji="0" lang="en-US" altLang="zh-TW" sz="2200" b="1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2200" b="1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以餐飲技術科為例</a:t>
            </a:r>
          </a:p>
        </p:txBody>
      </p:sp>
      <p:sp>
        <p:nvSpPr>
          <p:cNvPr id="39" name="標題 1"/>
          <p:cNvSpPr txBox="1">
            <a:spLocks/>
          </p:cNvSpPr>
          <p:nvPr/>
        </p:nvSpPr>
        <p:spPr bwMode="black">
          <a:xfrm>
            <a:off x="609600" y="4778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kumimoji="0" lang="zh-TW" altLang="en-US" sz="3600" kern="0" dirty="0" smtClean="0">
                <a:solidFill>
                  <a:schemeClr val="tx1"/>
                </a:solidFill>
                <a:ea typeface="標楷體" pitchFamily="65" charset="-120"/>
              </a:rPr>
              <a:t>實用技能學程課程目標及內涵</a:t>
            </a:r>
            <a:endParaRPr kumimoji="0" lang="zh-TW" altLang="en-US" sz="3600" kern="0" dirty="0">
              <a:solidFill>
                <a:schemeClr val="tx1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8CF3FB-4169-4A5F-868D-3B71FB097629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25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8435" name="AutoShape 27"/>
          <p:cNvSpPr>
            <a:spLocks noChangeArrowheads="1"/>
          </p:cNvSpPr>
          <p:nvPr/>
        </p:nvSpPr>
        <p:spPr bwMode="auto">
          <a:xfrm>
            <a:off x="611188" y="1270000"/>
            <a:ext cx="2592387" cy="503238"/>
          </a:xfrm>
          <a:prstGeom prst="roundRect">
            <a:avLst>
              <a:gd name="adj" fmla="val 16667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kumimoji="0" lang="zh-TW" altLang="en-US" sz="2200" b="1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就業導向課程意涵</a:t>
            </a:r>
          </a:p>
        </p:txBody>
      </p:sp>
      <p:sp>
        <p:nvSpPr>
          <p:cNvPr id="9" name="標題 1"/>
          <p:cNvSpPr txBox="1">
            <a:spLocks/>
          </p:cNvSpPr>
          <p:nvPr/>
        </p:nvSpPr>
        <p:spPr bwMode="black">
          <a:xfrm>
            <a:off x="539750" y="404813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kumimoji="0" lang="zh-TW" altLang="en-US" sz="3600" kern="0" dirty="0" smtClean="0">
                <a:solidFill>
                  <a:schemeClr val="tx1"/>
                </a:solidFill>
                <a:ea typeface="標楷體" pitchFamily="65" charset="-120"/>
              </a:rPr>
              <a:t>實用技能學程課程目標及內涵</a:t>
            </a:r>
            <a:endParaRPr kumimoji="0" lang="zh-TW" altLang="en-US" sz="3600" kern="0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invGray">
          <a:xfrm rot="39573186">
            <a:off x="4768056" y="26868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invGray">
          <a:xfrm rot="3465783">
            <a:off x="4768057" y="485060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invGray">
          <a:xfrm rot="35969022">
            <a:off x="3548856" y="27630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invGray">
          <a:xfrm rot="7535209">
            <a:off x="3510756" y="481726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invGray">
          <a:xfrm>
            <a:off x="5346700" y="381476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invGray">
          <a:xfrm rot="-10800000">
            <a:off x="2936875" y="3808413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8443" name="Oval 8"/>
          <p:cNvSpPr>
            <a:spLocks noChangeArrowheads="1"/>
          </p:cNvSpPr>
          <p:nvPr/>
        </p:nvSpPr>
        <p:spPr bwMode="gray">
          <a:xfrm>
            <a:off x="2682875" y="2046288"/>
            <a:ext cx="3743325" cy="3744912"/>
          </a:xfrm>
          <a:prstGeom prst="ellipse">
            <a:avLst/>
          </a:prstGeom>
          <a:noFill/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kumimoji="0" lang="zh-TW" altLang="en-US">
              <a:ea typeface="標楷體" pitchFamily="65" charset="-120"/>
            </a:endParaRPr>
          </a:p>
        </p:txBody>
      </p:sp>
      <p:grpSp>
        <p:nvGrpSpPr>
          <p:cNvPr id="18444" name="Group 9"/>
          <p:cNvGrpSpPr>
            <a:grpSpLocks/>
          </p:cNvGrpSpPr>
          <p:nvPr/>
        </p:nvGrpSpPr>
        <p:grpSpPr bwMode="auto">
          <a:xfrm>
            <a:off x="3419475" y="2924175"/>
            <a:ext cx="2160588" cy="2160588"/>
            <a:chOff x="2238" y="1769"/>
            <a:chExt cx="1361" cy="1361"/>
          </a:xfrm>
        </p:grpSpPr>
        <p:sp>
          <p:nvSpPr>
            <p:cNvPr id="18451" name="Oval 10"/>
            <p:cNvSpPr>
              <a:spLocks noChangeArrowheads="1"/>
            </p:cNvSpPr>
            <p:nvPr/>
          </p:nvSpPr>
          <p:spPr bwMode="gray">
            <a:xfrm>
              <a:off x="2238" y="1769"/>
              <a:ext cx="1361" cy="1361"/>
            </a:xfrm>
            <a:prstGeom prst="ellipse">
              <a:avLst/>
            </a:prstGeom>
            <a:gradFill rotWithShape="1">
              <a:gsLst>
                <a:gs pos="0">
                  <a:srgbClr val="93D4E9"/>
                </a:gs>
                <a:gs pos="50000">
                  <a:srgbClr val="0099CC"/>
                </a:gs>
                <a:gs pos="100000">
                  <a:srgbClr val="93D4E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kumimoji="0" lang="zh-TW" altLang="en-US">
                <a:ea typeface="標楷體" pitchFamily="65" charset="-120"/>
              </a:endParaRPr>
            </a:p>
          </p:txBody>
        </p:sp>
        <p:sp>
          <p:nvSpPr>
            <p:cNvPr id="18452" name="Oval 11"/>
            <p:cNvSpPr>
              <a:spLocks noChangeArrowheads="1"/>
            </p:cNvSpPr>
            <p:nvPr/>
          </p:nvSpPr>
          <p:spPr bwMode="gray">
            <a:xfrm>
              <a:off x="2327" y="1858"/>
              <a:ext cx="1183" cy="1183"/>
            </a:xfrm>
            <a:prstGeom prst="ellipse">
              <a:avLst/>
            </a:prstGeom>
            <a:gradFill rotWithShape="1">
              <a:gsLst>
                <a:gs pos="0">
                  <a:srgbClr val="00536E"/>
                </a:gs>
                <a:gs pos="50000">
                  <a:srgbClr val="0099CC"/>
                </a:gs>
                <a:gs pos="100000">
                  <a:srgbClr val="00536E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kumimoji="0" lang="zh-TW" altLang="en-US">
                <a:ea typeface="標楷體" pitchFamily="65" charset="-120"/>
              </a:endParaRPr>
            </a:p>
          </p:txBody>
        </p:sp>
        <p:sp>
          <p:nvSpPr>
            <p:cNvPr id="18453" name="Oval 12"/>
            <p:cNvSpPr>
              <a:spLocks noChangeArrowheads="1"/>
            </p:cNvSpPr>
            <p:nvPr/>
          </p:nvSpPr>
          <p:spPr bwMode="gray">
            <a:xfrm>
              <a:off x="2328" y="1860"/>
              <a:ext cx="1183" cy="1183"/>
            </a:xfrm>
            <a:prstGeom prst="ellipse">
              <a:avLst/>
            </a:prstGeom>
            <a:gradFill rotWithShape="1">
              <a:gsLst>
                <a:gs pos="0">
                  <a:srgbClr val="006182"/>
                </a:gs>
                <a:gs pos="100000">
                  <a:srgbClr val="0099CC">
                    <a:alpha val="0"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kumimoji="0" lang="zh-TW" altLang="en-US">
                <a:ea typeface="標楷體" pitchFamily="65" charset="-120"/>
              </a:endParaRPr>
            </a:p>
          </p:txBody>
        </p:sp>
        <p:sp>
          <p:nvSpPr>
            <p:cNvPr id="18454" name="Oval 13"/>
            <p:cNvSpPr>
              <a:spLocks noChangeArrowheads="1"/>
            </p:cNvSpPr>
            <p:nvPr/>
          </p:nvSpPr>
          <p:spPr bwMode="gray">
            <a:xfrm>
              <a:off x="2391" y="1917"/>
              <a:ext cx="1065" cy="1065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kumimoji="0" lang="zh-TW" altLang="en-US">
                <a:ea typeface="標楷體" pitchFamily="65" charset="-120"/>
              </a:endParaRPr>
            </a:p>
          </p:txBody>
        </p:sp>
        <p:grpSp>
          <p:nvGrpSpPr>
            <p:cNvPr id="18455" name="Group 14"/>
            <p:cNvGrpSpPr>
              <a:grpSpLocks/>
            </p:cNvGrpSpPr>
            <p:nvPr/>
          </p:nvGrpSpPr>
          <p:grpSpPr bwMode="auto">
            <a:xfrm>
              <a:off x="2410" y="1929"/>
              <a:ext cx="1031" cy="1031"/>
              <a:chOff x="4166" y="1706"/>
              <a:chExt cx="1252" cy="1252"/>
            </a:xfrm>
          </p:grpSpPr>
          <p:sp>
            <p:nvSpPr>
              <p:cNvPr id="18457" name="Oval 15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kumimoji="0" lang="zh-TW" altLang="en-US">
                  <a:ea typeface="標楷體" pitchFamily="65" charset="-120"/>
                </a:endParaRPr>
              </a:p>
            </p:txBody>
          </p:sp>
          <p:sp>
            <p:nvSpPr>
              <p:cNvPr id="18458" name="Oval 16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kumimoji="0" lang="zh-TW" altLang="en-US">
                  <a:ea typeface="標楷體" pitchFamily="65" charset="-120"/>
                </a:endParaRPr>
              </a:p>
            </p:txBody>
          </p:sp>
          <p:sp>
            <p:nvSpPr>
              <p:cNvPr id="18459" name="Oval 17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kumimoji="0" lang="zh-TW" altLang="en-US">
                  <a:ea typeface="標楷體" pitchFamily="65" charset="-120"/>
                </a:endParaRPr>
              </a:p>
            </p:txBody>
          </p:sp>
          <p:sp>
            <p:nvSpPr>
              <p:cNvPr id="18460" name="Oval 18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kumimoji="0" lang="zh-TW" altLang="en-US">
                  <a:ea typeface="標楷體" pitchFamily="65" charset="-120"/>
                </a:endParaRPr>
              </a:p>
            </p:txBody>
          </p:sp>
        </p:grpSp>
        <p:sp>
          <p:nvSpPr>
            <p:cNvPr id="18456" name="Text Box 19"/>
            <p:cNvSpPr txBox="1">
              <a:spLocks noChangeArrowheads="1"/>
            </p:cNvSpPr>
            <p:nvPr/>
          </p:nvSpPr>
          <p:spPr bwMode="gray">
            <a:xfrm>
              <a:off x="2343" y="2242"/>
              <a:ext cx="117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zh-TW" altLang="en-US" sz="22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實用技能學程</a:t>
              </a:r>
            </a:p>
            <a:p>
              <a:pPr algn="ctr" eaLnBrk="0" hangingPunct="0"/>
              <a:r>
                <a:rPr kumimoji="0" lang="zh-TW" altLang="en-US" sz="22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課程</a:t>
              </a:r>
            </a:p>
          </p:txBody>
        </p:sp>
      </p:grpSp>
      <p:sp>
        <p:nvSpPr>
          <p:cNvPr id="18445" name="AutoShape 20"/>
          <p:cNvSpPr>
            <a:spLocks noChangeArrowheads="1"/>
          </p:cNvSpPr>
          <p:nvPr/>
        </p:nvSpPr>
        <p:spPr bwMode="gray">
          <a:xfrm>
            <a:off x="179388" y="3733800"/>
            <a:ext cx="2716212" cy="4572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zh-TW" altLang="en-US" sz="2000">
                <a:solidFill>
                  <a:srgbClr val="000066"/>
                </a:solidFill>
                <a:ea typeface="標楷體" pitchFamily="65" charset="-120"/>
              </a:rPr>
              <a:t>學習內涵強調實務操作</a:t>
            </a:r>
            <a:endParaRPr kumimoji="0" lang="en-US" altLang="zh-TW" sz="2000">
              <a:solidFill>
                <a:srgbClr val="000066"/>
              </a:solidFill>
              <a:ea typeface="標楷體" pitchFamily="65" charset="-120"/>
            </a:endParaRPr>
          </a:p>
        </p:txBody>
      </p:sp>
      <p:sp>
        <p:nvSpPr>
          <p:cNvPr id="18446" name="AutoShape 21"/>
          <p:cNvSpPr>
            <a:spLocks noChangeArrowheads="1"/>
          </p:cNvSpPr>
          <p:nvPr/>
        </p:nvSpPr>
        <p:spPr bwMode="gray">
          <a:xfrm>
            <a:off x="900113" y="2133600"/>
            <a:ext cx="2681287" cy="503238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zh-TW" altLang="en-US" sz="2000">
                <a:solidFill>
                  <a:srgbClr val="000066"/>
                </a:solidFill>
                <a:ea typeface="標楷體" pitchFamily="65" charset="-120"/>
              </a:rPr>
              <a:t>訓練重點融入技能檢定</a:t>
            </a:r>
            <a:endParaRPr kumimoji="0" lang="en-US" altLang="zh-TW" sz="2000">
              <a:solidFill>
                <a:srgbClr val="000066"/>
              </a:solidFill>
              <a:ea typeface="標楷體" pitchFamily="65" charset="-120"/>
            </a:endParaRPr>
          </a:p>
        </p:txBody>
      </p:sp>
      <p:sp>
        <p:nvSpPr>
          <p:cNvPr id="18447" name="AutoShape 22"/>
          <p:cNvSpPr>
            <a:spLocks noChangeArrowheads="1"/>
          </p:cNvSpPr>
          <p:nvPr/>
        </p:nvSpPr>
        <p:spPr bwMode="gray">
          <a:xfrm>
            <a:off x="827088" y="5181600"/>
            <a:ext cx="2754312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zh-TW" altLang="en-US" sz="2000">
                <a:solidFill>
                  <a:srgbClr val="000066"/>
                </a:solidFill>
                <a:ea typeface="標楷體" pitchFamily="65" charset="-120"/>
              </a:rPr>
              <a:t>技能目標對應開設科目</a:t>
            </a:r>
            <a:endParaRPr kumimoji="0" lang="en-US" altLang="zh-TW" sz="2000">
              <a:solidFill>
                <a:srgbClr val="000066"/>
              </a:solidFill>
              <a:ea typeface="標楷體" pitchFamily="65" charset="-120"/>
            </a:endParaRPr>
          </a:p>
        </p:txBody>
      </p:sp>
      <p:sp>
        <p:nvSpPr>
          <p:cNvPr id="18448" name="AutoShape 23"/>
          <p:cNvSpPr>
            <a:spLocks noChangeArrowheads="1"/>
          </p:cNvSpPr>
          <p:nvPr/>
        </p:nvSpPr>
        <p:spPr bwMode="gray">
          <a:xfrm>
            <a:off x="6178550" y="3716338"/>
            <a:ext cx="2895600" cy="474662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zh-TW" altLang="en-US" sz="2000">
                <a:solidFill>
                  <a:srgbClr val="000066"/>
                </a:solidFill>
                <a:ea typeface="標楷體" pitchFamily="65" charset="-120"/>
              </a:rPr>
              <a:t>技能項目配合社區產業</a:t>
            </a:r>
            <a:endParaRPr kumimoji="0" lang="en-US" altLang="zh-TW" sz="2000">
              <a:solidFill>
                <a:srgbClr val="000066"/>
              </a:solidFill>
              <a:ea typeface="標楷體" pitchFamily="65" charset="-120"/>
            </a:endParaRPr>
          </a:p>
        </p:txBody>
      </p:sp>
      <p:sp>
        <p:nvSpPr>
          <p:cNvPr id="18449" name="AutoShape 24"/>
          <p:cNvSpPr>
            <a:spLocks noChangeArrowheads="1"/>
          </p:cNvSpPr>
          <p:nvPr/>
        </p:nvSpPr>
        <p:spPr bwMode="gray">
          <a:xfrm>
            <a:off x="5486400" y="2133600"/>
            <a:ext cx="2830513" cy="4572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zh-TW" altLang="en-US" sz="2000">
                <a:solidFill>
                  <a:srgbClr val="000066"/>
                </a:solidFill>
                <a:ea typeface="標楷體" pitchFamily="65" charset="-120"/>
              </a:rPr>
              <a:t>技能水準符應職場需求</a:t>
            </a:r>
            <a:endParaRPr kumimoji="0" lang="en-US" altLang="zh-TW" sz="2000">
              <a:solidFill>
                <a:srgbClr val="000066"/>
              </a:solidFill>
              <a:ea typeface="標楷體" pitchFamily="65" charset="-120"/>
            </a:endParaRPr>
          </a:p>
        </p:txBody>
      </p:sp>
      <p:sp>
        <p:nvSpPr>
          <p:cNvPr id="18450" name="AutoShape 25"/>
          <p:cNvSpPr>
            <a:spLocks noChangeArrowheads="1"/>
          </p:cNvSpPr>
          <p:nvPr/>
        </p:nvSpPr>
        <p:spPr bwMode="gray">
          <a:xfrm>
            <a:off x="5486400" y="5229225"/>
            <a:ext cx="2973388" cy="409575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zh-TW" altLang="en-US" sz="2000">
                <a:solidFill>
                  <a:srgbClr val="000066"/>
                </a:solidFill>
                <a:ea typeface="標楷體" pitchFamily="65" charset="-120"/>
              </a:rPr>
              <a:t>技能內容符合職校課程</a:t>
            </a:r>
            <a:endParaRPr kumimoji="0" lang="en-US" altLang="zh-TW" sz="2000">
              <a:solidFill>
                <a:srgbClr val="000066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3537F0-074F-4F85-B2A2-07841A8DE50C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26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 bwMode="black">
          <a:xfrm>
            <a:off x="539750" y="404813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kumimoji="0" lang="zh-TW" altLang="en-US" sz="3600" kern="0" dirty="0" smtClean="0">
                <a:solidFill>
                  <a:schemeClr val="tx1"/>
                </a:solidFill>
                <a:ea typeface="標楷體" pitchFamily="65" charset="-120"/>
              </a:rPr>
              <a:t>實用技能學程課程目標及內涵</a:t>
            </a:r>
            <a:endParaRPr kumimoji="0" lang="zh-TW" altLang="en-US" sz="3600" kern="0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gray">
          <a:xfrm rot="5400000">
            <a:off x="1007887" y="2816697"/>
            <a:ext cx="3240087" cy="3167062"/>
          </a:xfrm>
          <a:prstGeom prst="roundRect">
            <a:avLst>
              <a:gd name="adj" fmla="val 19894"/>
            </a:avLst>
          </a:prstGeom>
          <a:gradFill rotWithShape="0">
            <a:gsLst>
              <a:gs pos="0">
                <a:srgbClr val="FF9900"/>
              </a:gs>
              <a:gs pos="47000">
                <a:srgbClr val="FFFFFF"/>
              </a:gs>
              <a:gs pos="100000">
                <a:srgbClr val="FF9900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gray">
          <a:xfrm>
            <a:off x="1260300" y="2984971"/>
            <a:ext cx="2735262" cy="1938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每週授課節數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35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節</a:t>
            </a:r>
          </a:p>
          <a:p>
            <a:pPr marL="179388" indent="-179388">
              <a:buFont typeface="Arial" pitchFamily="34" charset="0"/>
              <a:buChar char="•"/>
            </a:pP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課程包括部定ㄧ般科目、部定專業核心科目、及校訂科目</a:t>
            </a:r>
          </a:p>
          <a:p>
            <a:pPr marL="179388" indent="-179388">
              <a:buFont typeface="Arial" pitchFamily="34" charset="0"/>
              <a:buChar char="•"/>
            </a:pP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年段可修習總學分數為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184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192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學分</a:t>
            </a:r>
            <a:endParaRPr kumimoji="0" lang="en-US" altLang="zh-TW" sz="2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9462" name="Group 15"/>
          <p:cNvGrpSpPr>
            <a:grpSpLocks/>
          </p:cNvGrpSpPr>
          <p:nvPr/>
        </p:nvGrpSpPr>
        <p:grpSpPr bwMode="auto">
          <a:xfrm>
            <a:off x="1436512" y="1484784"/>
            <a:ext cx="2382838" cy="538162"/>
            <a:chOff x="2251" y="1126"/>
            <a:chExt cx="1501" cy="339"/>
          </a:xfrm>
        </p:grpSpPr>
        <p:sp>
          <p:nvSpPr>
            <p:cNvPr id="19472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45454"/>
                </a:gs>
                <a:gs pos="50000">
                  <a:srgbClr val="EAEAEA"/>
                </a:gs>
                <a:gs pos="100000">
                  <a:srgbClr val="545454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16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9463" name="Rectangle 18"/>
          <p:cNvSpPr>
            <a:spLocks noChangeArrowheads="1"/>
          </p:cNvSpPr>
          <p:nvPr/>
        </p:nvSpPr>
        <p:spPr bwMode="gray">
          <a:xfrm>
            <a:off x="1754012" y="1484784"/>
            <a:ext cx="162083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zh-TW" altLang="en-US" sz="2800" b="1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日間上課</a:t>
            </a:r>
            <a:endParaRPr kumimoji="0" lang="en-US" altLang="zh-TW" sz="2800" b="1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9464" name="Group 19"/>
          <p:cNvGrpSpPr>
            <a:grpSpLocks/>
          </p:cNvGrpSpPr>
          <p:nvPr/>
        </p:nvGrpSpPr>
        <p:grpSpPr bwMode="auto">
          <a:xfrm>
            <a:off x="5148087" y="1513359"/>
            <a:ext cx="2384425" cy="538162"/>
            <a:chOff x="3969" y="1126"/>
            <a:chExt cx="1502" cy="339"/>
          </a:xfrm>
        </p:grpSpPr>
        <p:sp>
          <p:nvSpPr>
            <p:cNvPr id="19470" name="AutoShape 20"/>
            <p:cNvSpPr>
              <a:spLocks noChangeArrowheads="1"/>
            </p:cNvSpPr>
            <p:nvPr/>
          </p:nvSpPr>
          <p:spPr bwMode="gray">
            <a:xfrm>
              <a:off x="3969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45454"/>
                </a:gs>
                <a:gs pos="50000">
                  <a:srgbClr val="EAEAEA"/>
                </a:gs>
                <a:gs pos="100000">
                  <a:srgbClr val="545454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gray">
            <a:xfrm>
              <a:off x="3988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alpha val="89999"/>
                  </a:schemeClr>
                </a:gs>
                <a:gs pos="50000">
                  <a:schemeClr val="folHlink">
                    <a:gamma/>
                    <a:tint val="33725"/>
                    <a:invGamma/>
                  </a:schemeClr>
                </a:gs>
                <a:gs pos="100000">
                  <a:schemeClr val="fol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19465" name="Rectangle 22"/>
          <p:cNvSpPr>
            <a:spLocks noChangeArrowheads="1"/>
          </p:cNvSpPr>
          <p:nvPr/>
        </p:nvSpPr>
        <p:spPr bwMode="gray">
          <a:xfrm>
            <a:off x="5543375" y="1495896"/>
            <a:ext cx="1620837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zh-TW" altLang="en-US" sz="2800" b="1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夜間上課</a:t>
            </a:r>
            <a:endParaRPr kumimoji="0" lang="en-US" altLang="zh-TW" sz="2800" b="1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gray">
          <a:xfrm flipV="1">
            <a:off x="1522237" y="2037234"/>
            <a:ext cx="2051050" cy="74453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3" name="AutoShape 29"/>
          <p:cNvSpPr>
            <a:spLocks noChangeArrowheads="1"/>
          </p:cNvSpPr>
          <p:nvPr/>
        </p:nvSpPr>
        <p:spPr bwMode="gray">
          <a:xfrm flipV="1">
            <a:off x="5324300" y="2065809"/>
            <a:ext cx="1981200" cy="60007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gray">
          <a:xfrm rot="5400000">
            <a:off x="4736925" y="2800821"/>
            <a:ext cx="3343275" cy="3095625"/>
          </a:xfrm>
          <a:prstGeom prst="roundRect">
            <a:avLst>
              <a:gd name="adj" fmla="val 19894"/>
            </a:avLst>
          </a:prstGeom>
          <a:gradFill>
            <a:gsLst>
              <a:gs pos="0">
                <a:schemeClr val="folHlink">
                  <a:alpha val="89999"/>
                </a:schemeClr>
              </a:gs>
              <a:gs pos="50000">
                <a:schemeClr val="folHlink">
                  <a:gamma/>
                  <a:tint val="33725"/>
                  <a:invGamma/>
                </a:schemeClr>
              </a:gs>
              <a:gs pos="100000">
                <a:schemeClr val="folHlink">
                  <a:alpha val="89999"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gray">
          <a:xfrm>
            <a:off x="5014737" y="2942109"/>
            <a:ext cx="2941638" cy="2862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每週授課節數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25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節</a:t>
            </a:r>
            <a:endParaRPr kumimoji="0" lang="en-US" altLang="zh-TW" sz="2000">
              <a:solidFill>
                <a:srgbClr val="1C1C1C"/>
              </a:solidFill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課程包括部定ㄧ般科目、部定專業核心科目、及校 訂科目</a:t>
            </a:r>
          </a:p>
          <a:p>
            <a:pPr marL="285750" indent="-285750">
              <a:buFont typeface="Arial" pitchFamily="34" charset="0"/>
              <a:buChar char="•"/>
            </a:pP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年段可修習總學分數為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150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學分</a:t>
            </a:r>
          </a:p>
          <a:p>
            <a:pPr marL="285750" indent="-285750">
              <a:buFont typeface="Arial" pitchFamily="34" charset="0"/>
              <a:buChar char="•"/>
            </a:pP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職場經驗及技能證照得採計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kumimoji="0" lang="en-US" altLang="zh-TW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18</a:t>
            </a:r>
            <a:r>
              <a:rPr kumimoji="0" lang="zh-TW" altLang="en-US" sz="2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學分，用以補足應修畢業學分</a:t>
            </a:r>
            <a:endParaRPr kumimoji="0" lang="en-US" altLang="zh-TW" sz="2000">
              <a:solidFill>
                <a:srgbClr val="1C1C1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694186-6546-453C-B3BE-6CBB5D5C3166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27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52475" y="2708275"/>
            <a:ext cx="75713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kumimoji="0" lang="zh-TW" altLang="en-US" sz="48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實用技能學程</a:t>
            </a:r>
            <a:r>
              <a:rPr kumimoji="0" lang="zh-TW" altLang="en-US" sz="4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  <a:cs typeface="+mj-cs"/>
              </a:rPr>
              <a:t>輔導分發作業</a:t>
            </a:r>
            <a:endParaRPr kumimoji="0" lang="zh-TW" altLang="en-US" sz="48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1D2FC1-9D20-4ECD-8B75-EF3F452504B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28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528" y="997629"/>
            <a:ext cx="8640960" cy="480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學年度全國實用技能學程輔導分發，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由國立南投高商統籌辦理。 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zh-TW" altLang="en-US" sz="1050" b="1" dirty="0" smtClean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依十二年國民基本教育的就學區，全國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分別成立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個輔導分發作業小組。臺東縣、澎湖縣、金門縣等地區實用技能學程班級數少，不設輔導分發作業小組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各輔導分發區負責縣市一覽表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如手冊第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頁。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zh-TW" altLang="zh-TW" sz="900" dirty="0" smtClean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各區各校招生科別及名額，可至國立南投高商網站或各分發區辦理學校查詢。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altLang="zh-TW" sz="900" dirty="0" smtClean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學年度全國實用技能學程輔導分發作業行事曆，詳如手冊第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36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頁。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gray">
          <a:xfrm>
            <a:off x="0" y="448742"/>
            <a:ext cx="5148486" cy="74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4000" b="1" dirty="0" smtClean="0">
                <a:latin typeface="標楷體" pitchFamily="65" charset="-120"/>
                <a:ea typeface="標楷體" pitchFamily="65" charset="-120"/>
              </a:rPr>
              <a:t>輔導分發學校及期程</a:t>
            </a:r>
            <a:endParaRPr kumimoji="0"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kumimoji="0"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EDC734-533A-4BE3-8AC4-68E0E4BA6FEB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29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457200" y="1676400"/>
            <a:ext cx="82677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zh-TW" altLang="en-US" kern="0" dirty="0" smtClean="0">
                <a:latin typeface="標楷體" pitchFamily="65" charset="-120"/>
                <a:ea typeface="標楷體" pitchFamily="65" charset="-120"/>
              </a:rPr>
              <a:t>依據「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高中職實用技能學程輔導分發作業要點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」</a:t>
            </a:r>
            <a:r>
              <a:rPr kumimoji="0" lang="zh-TW" altLang="en-US" kern="0" dirty="0" smtClean="0">
                <a:latin typeface="標楷體" pitchFamily="65" charset="-120"/>
                <a:ea typeface="標楷體" pitchFamily="65" charset="-120"/>
              </a:rPr>
              <a:t>規定，全國分區域同時辦理分發，採一階段分發，</a:t>
            </a:r>
            <a:r>
              <a:rPr kumimoji="0" lang="zh-TW" altLang="en-US" b="1" kern="0" dirty="0" smtClean="0">
                <a:latin typeface="標楷體" pitchFamily="65" charset="-120"/>
                <a:ea typeface="標楷體" pitchFamily="65" charset="-120"/>
              </a:rPr>
              <a:t>每位學生</a:t>
            </a:r>
            <a:r>
              <a:rPr kumimoji="0" lang="zh-TW" altLang="en-US" kern="0" dirty="0" smtClean="0">
                <a:latin typeface="標楷體" pitchFamily="65" charset="-120"/>
                <a:ea typeface="標楷體" pitchFamily="65" charset="-120"/>
              </a:rPr>
              <a:t>可任選一區報名，採</a:t>
            </a:r>
            <a:r>
              <a:rPr kumimoji="0" lang="zh-TW" altLang="en-US" b="1" u="sng" kern="0" dirty="0" smtClean="0">
                <a:latin typeface="標楷體" pitchFamily="65" charset="-120"/>
                <a:ea typeface="標楷體" pitchFamily="65" charset="-120"/>
              </a:rPr>
              <a:t>志願序</a:t>
            </a:r>
            <a:r>
              <a:rPr kumimoji="0" lang="zh-TW" altLang="en-US" kern="0" dirty="0" smtClean="0">
                <a:latin typeface="標楷體" pitchFamily="65" charset="-120"/>
                <a:ea typeface="標楷體" pitchFamily="65" charset="-120"/>
              </a:rPr>
              <a:t>方式分發。</a:t>
            </a:r>
            <a:endParaRPr kumimoji="0" lang="en-US" altLang="zh-TW" kern="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BAA612"/>
              </a:buClr>
              <a:buFont typeface="Wingdings" pitchFamily="2" charset="2"/>
              <a:buChar char="F"/>
              <a:defRPr/>
            </a:pPr>
            <a:endParaRPr kumimoji="0" lang="en-US" altLang="zh-TW" b="1" kern="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申請報名以一區為限，如有跨區重複報名情形，家長或監護人應回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第一次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報名區取消報名後，方可至第二區報名。</a:t>
            </a:r>
            <a:endParaRPr kumimoji="0" lang="zh-TW" altLang="en-US" b="1" kern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BAA612"/>
              </a:buClr>
              <a:buFont typeface="Wingdings" pitchFamily="2" charset="2"/>
              <a:buChar char="F"/>
              <a:defRPr/>
            </a:pPr>
            <a:endParaRPr kumimoji="0" lang="zh-TW" altLang="en-US" b="1" kern="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gray">
          <a:xfrm>
            <a:off x="323850" y="404813"/>
            <a:ext cx="79216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zh-TW" altLang="en-US" sz="3600" b="1" kern="0" dirty="0" smtClean="0">
                <a:latin typeface="標楷體" pitchFamily="65" charset="-120"/>
                <a:ea typeface="標楷體" pitchFamily="65" charset="-120"/>
              </a:rPr>
              <a:t>每位學生僅可選一區報名</a:t>
            </a:r>
            <a:endParaRPr kumimoji="0"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問題是：</a:t>
            </a:r>
            <a:endParaRPr lang="en-US" altLang="zh-TW" sz="3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是我們所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認知的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最好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還是小孩所想像的最好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我們怎麼知道未來哪樣子是最好的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孩子，我要給你最好的！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165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1D2FC1-9D20-4ECD-8B75-EF3F452504B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30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95536" y="1196752"/>
            <a:ext cx="8424936" cy="532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分發對象的優先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順序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  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曾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選習國中技藝教育應屆畢（結）業生。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  2.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曾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選習國中技藝教育非應屆畢（結）業生。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  3.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未曾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選習國中技藝教育應屆畢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結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業生。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  4.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未曾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選習國中技藝教育非應屆畢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結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業生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各該對象，依其</a:t>
            </a: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志願順序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進行分發，若相同志願申請人數超過招生名額時依下列規定順序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分發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gray">
          <a:xfrm>
            <a:off x="-108520" y="319323"/>
            <a:ext cx="403326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4000" b="1" dirty="0">
                <a:latin typeface="標楷體" pitchFamily="65" charset="-120"/>
                <a:ea typeface="標楷體" pitchFamily="65" charset="-120"/>
              </a:rPr>
              <a:t>分發優先</a:t>
            </a:r>
            <a:r>
              <a:rPr kumimoji="0" lang="zh-TW" altLang="en-US" sz="4000" b="1" dirty="0" smtClean="0">
                <a:latin typeface="標楷體" pitchFamily="65" charset="-120"/>
                <a:ea typeface="標楷體" pitchFamily="65" charset="-120"/>
              </a:rPr>
              <a:t>順序</a:t>
            </a:r>
            <a:endParaRPr kumimoji="0"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1D2FC1-9D20-4ECD-8B75-EF3F452504B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31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95536" y="1124744"/>
            <a:ext cx="8496944" cy="53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曾選習國中技藝教育應屆及非應屆畢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結）業生：</a:t>
            </a: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曾參加各直轄市、縣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市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政府主辦之技藝競賽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或成果展，獲獎並為低收入戶者。</a:t>
            </a: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曾參加各直轄市、縣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市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政府主辦之技藝競賽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或成果展，獲獎者。</a:t>
            </a: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低收入戶。</a:t>
            </a: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職群綜合表現積分。</a:t>
            </a: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職群綜合表現積分相同時，則依</a:t>
            </a:r>
            <a:r>
              <a:rPr lang="zh-TW" altLang="zh-TW" sz="2800" u="sng" dirty="0" smtClean="0">
                <a:latin typeface="標楷體" pitchFamily="65" charset="-120"/>
                <a:ea typeface="標楷體" pitchFamily="65" charset="-120"/>
              </a:rPr>
              <a:t>相關職群成績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800" u="sng" dirty="0" smtClean="0">
                <a:latin typeface="標楷體" pitchFamily="65" charset="-120"/>
                <a:ea typeface="標楷體" pitchFamily="65" charset="-120"/>
              </a:rPr>
              <a:t>轉化分數</a:t>
            </a:r>
            <a:r>
              <a:rPr lang="en-US" altLang="zh-TW" sz="2800" u="sng" dirty="0" smtClean="0">
                <a:latin typeface="標楷體" pitchFamily="65" charset="-120"/>
                <a:ea typeface="標楷體" pitchFamily="65" charset="-120"/>
              </a:rPr>
              <a:t>&gt;</a:t>
            </a:r>
            <a:r>
              <a:rPr lang="zh-TW" altLang="zh-TW" sz="2800" u="sng" dirty="0" smtClean="0">
                <a:latin typeface="標楷體" pitchFamily="65" charset="-120"/>
                <a:ea typeface="標楷體" pitchFamily="65" charset="-120"/>
              </a:rPr>
              <a:t>非相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u="sng" dirty="0" smtClean="0">
                <a:latin typeface="標楷體" pitchFamily="65" charset="-120"/>
                <a:ea typeface="標楷體" pitchFamily="65" charset="-120"/>
              </a:rPr>
              <a:t>關者依選習之所有職群平均分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800" u="sng" dirty="0" smtClean="0">
                <a:latin typeface="標楷體" pitchFamily="65" charset="-120"/>
                <a:ea typeface="標楷體" pitchFamily="65" charset="-120"/>
              </a:rPr>
              <a:t>數選習技藝教育修習點數</a:t>
            </a:r>
            <a:r>
              <a:rPr lang="en-US" altLang="zh-TW" sz="2800" u="sng" dirty="0" smtClean="0">
                <a:latin typeface="標楷體" pitchFamily="65" charset="-120"/>
                <a:ea typeface="標楷體" pitchFamily="65" charset="-120"/>
              </a:rPr>
              <a:t>&gt; </a:t>
            </a:r>
            <a:r>
              <a:rPr lang="zh-TW" altLang="zh-TW" sz="2800" u="sng" dirty="0" smtClean="0">
                <a:latin typeface="標楷體" pitchFamily="65" charset="-120"/>
                <a:ea typeface="標楷體" pitchFamily="65" charset="-120"/>
              </a:rPr>
              <a:t>特殊表現得分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排序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00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進行分發。</a:t>
            </a:r>
            <a:endParaRPr lang="zh-TW" altLang="zh-TW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gray">
          <a:xfrm>
            <a:off x="-108520" y="319323"/>
            <a:ext cx="403326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4000" b="1" dirty="0">
                <a:latin typeface="標楷體" pitchFamily="65" charset="-120"/>
                <a:ea typeface="標楷體" pitchFamily="65" charset="-120"/>
              </a:rPr>
              <a:t>分發優先順序</a:t>
            </a:r>
          </a:p>
        </p:txBody>
      </p:sp>
    </p:spTree>
    <p:extLst>
      <p:ext uri="{BB962C8B-B14F-4D97-AF65-F5344CB8AC3E}">
        <p14:creationId xmlns:p14="http://schemas.microsoft.com/office/powerpoint/2010/main" val="22637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1D2FC1-9D20-4ECD-8B75-EF3F452504B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32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63336" y="1124744"/>
            <a:ext cx="8069103" cy="411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未曾選習國中技藝教育應屆及非應屆畢（結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業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生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1400" b="1" dirty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4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低收入戶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                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4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中低收入戶。</a:t>
            </a:r>
          </a:p>
          <a:p>
            <a:pPr marL="361950" indent="-180975">
              <a:lnSpc>
                <a:spcPct val="114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家戶年所得新臺幣三十萬元以下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4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家戶年所得新臺幣六十萬元以下。</a:t>
            </a:r>
          </a:p>
          <a:p>
            <a:pPr marL="361950" indent="-180975">
              <a:lnSpc>
                <a:spcPct val="114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家戶年所得新臺幣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一百一十四萬元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以下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180975">
              <a:lnSpc>
                <a:spcPct val="114000"/>
              </a:lnSpc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具技藝學習傾向，並持有學校證明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者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gray">
          <a:xfrm>
            <a:off x="466725" y="420688"/>
            <a:ext cx="29527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3600" b="1" dirty="0">
                <a:latin typeface="標楷體" pitchFamily="65" charset="-120"/>
                <a:ea typeface="標楷體" pitchFamily="65" charset="-120"/>
              </a:rPr>
              <a:t>分發優先順序</a:t>
            </a:r>
          </a:p>
        </p:txBody>
      </p:sp>
    </p:spTree>
    <p:extLst>
      <p:ext uri="{BB962C8B-B14F-4D97-AF65-F5344CB8AC3E}">
        <p14:creationId xmlns:p14="http://schemas.microsoft.com/office/powerpoint/2010/main" val="279954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1D2FC1-9D20-4ECD-8B75-EF3F452504BD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33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528" y="1284423"/>
            <a:ext cx="8496944" cy="531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學年度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前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實用技能學程於輔導分發報到後，未納入適性入學名額管控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已報到學生仍可再報名其他入學管道。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學年度實用技能學程輔導分發報到學生，納入適性入學名額管控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輔導分發就讀實用技能程學生，如多數學生報到後又轉至其他學制就讀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則已失去分發意義。為維持各項分發入學管道之穩定性，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 104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學年度實用技能學程輔導分發報到學生，納入適性入學名額管控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gray">
          <a:xfrm>
            <a:off x="179512" y="332656"/>
            <a:ext cx="6552728" cy="4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報到學生納入適性入學管控</a:t>
            </a:r>
            <a:endParaRPr kumimoji="0"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677156-9BF1-4020-85C9-D23D5D7C2645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34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611188" y="2565400"/>
            <a:ext cx="8001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kumimoji="0" lang="zh-TW" altLang="en-US" sz="5500" b="1" kern="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itchFamily="18" charset="0"/>
              </a:rPr>
              <a:t>未來展望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E3F10C-A302-438A-AFEA-FCDB0963DDC5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35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gray">
          <a:xfrm>
            <a:off x="468313" y="404813"/>
            <a:ext cx="719931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kumimoji="0" lang="zh-TW" altLang="en-US" sz="3600" b="1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       實用</a:t>
            </a:r>
            <a:r>
              <a:rPr kumimoji="0" lang="zh-TW" altLang="en-US" sz="3600" b="1" dirty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技能學程推動成效</a:t>
            </a:r>
          </a:p>
        </p:txBody>
      </p:sp>
      <p:graphicFrame>
        <p:nvGraphicFramePr>
          <p:cNvPr id="6" name="Group 4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47812"/>
              </p:ext>
            </p:extLst>
          </p:nvPr>
        </p:nvGraphicFramePr>
        <p:xfrm>
          <a:off x="2051720" y="908721"/>
          <a:ext cx="5113338" cy="5624611"/>
        </p:xfrm>
        <a:graphic>
          <a:graphicData uri="http://schemas.openxmlformats.org/drawingml/2006/table">
            <a:tbl>
              <a:tblPr/>
              <a:tblGrid>
                <a:gridCol w="1214567"/>
                <a:gridCol w="1216155"/>
                <a:gridCol w="1214568"/>
                <a:gridCol w="1468048"/>
              </a:tblGrid>
              <a:tr h="504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學年度</a:t>
                      </a:r>
                      <a:endParaRPr kumimoji="0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校數</a:t>
                      </a:r>
                      <a:endParaRPr kumimoji="0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班數</a:t>
                      </a:r>
                      <a:endParaRPr kumimoji="0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招收學生數</a:t>
                      </a:r>
                      <a:endParaRPr kumimoji="0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90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157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513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19,848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91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154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456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17,859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92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147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420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17,457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93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142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356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15,146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94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140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360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15,462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95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131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379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16,617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96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136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411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17,989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97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142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424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19,271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98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152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431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19,400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99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147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430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18,161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158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376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15,812</a:t>
                      </a:r>
                      <a:endParaRPr kumimoji="0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373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15,326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346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13,612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334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12,496</a:t>
                      </a:r>
                    </a:p>
                  </a:txBody>
                  <a:tcPr marL="91450" marR="91450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060C3A-4D72-40B5-AE73-E291E3521633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36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79388" y="2276475"/>
            <a:ext cx="1511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400" b="1" dirty="0">
                <a:solidFill>
                  <a:srgbClr val="003399"/>
                </a:solidFill>
                <a:ea typeface="標楷體" pitchFamily="65" charset="-120"/>
              </a:rPr>
              <a:t>照顧弱勢學生兼顧產業需求</a:t>
            </a:r>
            <a:endParaRPr kumimoji="0" lang="en-US" altLang="zh-TW" sz="2400" b="1" dirty="0">
              <a:solidFill>
                <a:srgbClr val="003399"/>
              </a:solidFill>
              <a:ea typeface="標楷體" pitchFamily="65" charset="-12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gray">
          <a:xfrm rot="3419336">
            <a:off x="2417844" y="3278980"/>
            <a:ext cx="720000" cy="720000"/>
          </a:xfrm>
          <a:prstGeom prst="rect">
            <a:avLst/>
          </a:prstGeom>
          <a:gradFill rotWithShape="1">
            <a:gsLst>
              <a:gs pos="0">
                <a:srgbClr val="FF7C80"/>
              </a:gs>
              <a:gs pos="100000">
                <a:srgbClr val="FCFCFC"/>
              </a:gs>
              <a:gs pos="100000">
                <a:srgbClr val="FCFCFC"/>
              </a:gs>
            </a:gsLst>
            <a:lin ang="162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endParaRPr kumimoji="0" lang="zh-TW" altLang="en-US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gray">
          <a:xfrm rot="2971829">
            <a:off x="3569281" y="4626136"/>
            <a:ext cx="669925" cy="720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263E17"/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endParaRPr kumimoji="0" lang="zh-TW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gray">
          <a:xfrm rot="2110602">
            <a:off x="6153812" y="1698444"/>
            <a:ext cx="720000" cy="720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gray">
          <a:xfrm rot="2552920">
            <a:off x="4864667" y="3361627"/>
            <a:ext cx="720000" cy="720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36873" name="Line 13"/>
          <p:cNvSpPr>
            <a:spLocks noChangeShapeType="1"/>
          </p:cNvSpPr>
          <p:nvPr/>
        </p:nvSpPr>
        <p:spPr bwMode="auto">
          <a:xfrm rot="20291266" flipV="1">
            <a:off x="4186721" y="4154080"/>
            <a:ext cx="883656" cy="422002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4" name="Line 14"/>
          <p:cNvSpPr>
            <a:spLocks noChangeShapeType="1"/>
          </p:cNvSpPr>
          <p:nvPr/>
        </p:nvSpPr>
        <p:spPr bwMode="auto">
          <a:xfrm rot="20291266" flipV="1">
            <a:off x="5434456" y="2528996"/>
            <a:ext cx="1082675" cy="587375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5" name="Text Box 17"/>
          <p:cNvSpPr txBox="1">
            <a:spLocks noChangeArrowheads="1"/>
          </p:cNvSpPr>
          <p:nvPr/>
        </p:nvSpPr>
        <p:spPr bwMode="auto">
          <a:xfrm>
            <a:off x="179512" y="4005064"/>
            <a:ext cx="25923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400" b="1">
                <a:solidFill>
                  <a:srgbClr val="003399"/>
                </a:solidFill>
                <a:ea typeface="標楷體" pitchFamily="65" charset="-120"/>
              </a:rPr>
              <a:t>落實年段式就業導向發揮實用技能學程精神</a:t>
            </a:r>
            <a:endParaRPr kumimoji="0" lang="en-US" altLang="zh-TW" sz="2400" b="1">
              <a:solidFill>
                <a:srgbClr val="003399"/>
              </a:solidFill>
              <a:ea typeface="標楷體" pitchFamily="65" charset="-120"/>
            </a:endParaRPr>
          </a:p>
        </p:txBody>
      </p:sp>
      <p:sp>
        <p:nvSpPr>
          <p:cNvPr id="36876" name="Rectangle 19"/>
          <p:cNvSpPr>
            <a:spLocks noChangeArrowheads="1"/>
          </p:cNvSpPr>
          <p:nvPr/>
        </p:nvSpPr>
        <p:spPr bwMode="gray">
          <a:xfrm>
            <a:off x="6510338" y="2565400"/>
            <a:ext cx="2598737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2300" b="1" dirty="0">
                <a:solidFill>
                  <a:srgbClr val="003399"/>
                </a:solidFill>
                <a:ea typeface="標楷體" pitchFamily="65" charset="-120"/>
              </a:rPr>
              <a:t>檢討辦理科別，對準就業市場需求，朝精緻化發展</a:t>
            </a:r>
            <a:endParaRPr kumimoji="0" lang="en-US" altLang="zh-TW" sz="2300" b="1" dirty="0">
              <a:solidFill>
                <a:srgbClr val="003399"/>
              </a:solidFill>
              <a:ea typeface="標楷體" pitchFamily="65" charset="-120"/>
            </a:endParaRPr>
          </a:p>
        </p:txBody>
      </p:sp>
      <p:sp>
        <p:nvSpPr>
          <p:cNvPr id="36877" name="Rectangle 20"/>
          <p:cNvSpPr>
            <a:spLocks noChangeArrowheads="1"/>
          </p:cNvSpPr>
          <p:nvPr/>
        </p:nvSpPr>
        <p:spPr bwMode="gray">
          <a:xfrm>
            <a:off x="3344863" y="5494338"/>
            <a:ext cx="2592387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400" b="1" dirty="0">
                <a:solidFill>
                  <a:srgbClr val="003399"/>
                </a:solidFill>
                <a:ea typeface="標楷體" pitchFamily="65" charset="-120"/>
              </a:rPr>
              <a:t>輔導分發採一階段辦理</a:t>
            </a:r>
            <a:endParaRPr kumimoji="0" lang="en-US" altLang="zh-TW" sz="2400" b="1" dirty="0">
              <a:solidFill>
                <a:srgbClr val="003399"/>
              </a:solidFill>
              <a:ea typeface="標楷體" pitchFamily="65" charset="-12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gray">
          <a:xfrm>
            <a:off x="395288" y="404813"/>
            <a:ext cx="69850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kumimoji="0" lang="zh-TW" altLang="en-US" sz="3600" b="1" dirty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實用技能學程未來因應</a:t>
            </a:r>
            <a:r>
              <a:rPr kumimoji="0" lang="zh-TW" altLang="en-US" sz="3600" b="1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策略（一）</a:t>
            </a:r>
            <a:endParaRPr kumimoji="0" lang="zh-TW" altLang="en-US" sz="36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879" name="Rectangle 5"/>
          <p:cNvSpPr>
            <a:spLocks noChangeArrowheads="1"/>
          </p:cNvSpPr>
          <p:nvPr/>
        </p:nvSpPr>
        <p:spPr bwMode="gray">
          <a:xfrm rot="3419336">
            <a:off x="1409732" y="1634884"/>
            <a:ext cx="720000" cy="7200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endParaRPr kumimoji="0" lang="zh-TW" altLang="en-US"/>
          </a:p>
        </p:txBody>
      </p:sp>
      <p:sp>
        <p:nvSpPr>
          <p:cNvPr id="36880" name="Line 12"/>
          <p:cNvSpPr>
            <a:spLocks noChangeShapeType="1"/>
          </p:cNvSpPr>
          <p:nvPr/>
        </p:nvSpPr>
        <p:spPr bwMode="auto">
          <a:xfrm>
            <a:off x="2051050" y="2565400"/>
            <a:ext cx="504825" cy="7620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81" name="矩形 17"/>
          <p:cNvSpPr>
            <a:spLocks noChangeArrowheads="1"/>
          </p:cNvSpPr>
          <p:nvPr/>
        </p:nvSpPr>
        <p:spPr bwMode="auto">
          <a:xfrm>
            <a:off x="5435600" y="4075113"/>
            <a:ext cx="31273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2300" b="1">
                <a:solidFill>
                  <a:srgbClr val="003399"/>
                </a:solidFill>
                <a:ea typeface="標楷體" pitchFamily="65" charset="-120"/>
              </a:rPr>
              <a:t>鼓勵實用技能學程採階梯式建教合作教育模式辦理，以利學生就業</a:t>
            </a:r>
            <a:endParaRPr kumimoji="0" lang="zh-TW" altLang="en-US" sz="2300" b="1">
              <a:solidFill>
                <a:srgbClr val="003399"/>
              </a:solidFill>
              <a:ea typeface="標楷體" pitchFamily="65" charset="-120"/>
            </a:endParaRPr>
          </a:p>
        </p:txBody>
      </p:sp>
      <p:sp>
        <p:nvSpPr>
          <p:cNvPr id="36882" name="文字方塊 18"/>
          <p:cNvSpPr txBox="1">
            <a:spLocks noChangeArrowheads="1"/>
          </p:cNvSpPr>
          <p:nvPr/>
        </p:nvSpPr>
        <p:spPr bwMode="auto">
          <a:xfrm>
            <a:off x="6333920" y="1779092"/>
            <a:ext cx="5032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b="1" dirty="0">
                <a:solidFill>
                  <a:srgbClr val="FF0000"/>
                </a:solidFill>
              </a:rPr>
              <a:t>5</a:t>
            </a:r>
            <a:endParaRPr kumimoji="0"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36883" name="文字方塊 19"/>
          <p:cNvSpPr txBox="1">
            <a:spLocks noChangeArrowheads="1"/>
          </p:cNvSpPr>
          <p:nvPr/>
        </p:nvSpPr>
        <p:spPr bwMode="auto">
          <a:xfrm>
            <a:off x="5041974" y="3419571"/>
            <a:ext cx="503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b="1">
                <a:solidFill>
                  <a:srgbClr val="FF0000"/>
                </a:solidFill>
              </a:rPr>
              <a:t>4</a:t>
            </a:r>
            <a:endParaRPr kumimoji="0" lang="zh-TW" altLang="en-US" sz="3200" b="1">
              <a:solidFill>
                <a:srgbClr val="FF0000"/>
              </a:solidFill>
            </a:endParaRPr>
          </a:p>
        </p:txBody>
      </p:sp>
      <p:sp>
        <p:nvSpPr>
          <p:cNvPr id="36884" name="文字方塊 20"/>
          <p:cNvSpPr txBox="1">
            <a:spLocks noChangeArrowheads="1"/>
          </p:cNvSpPr>
          <p:nvPr/>
        </p:nvSpPr>
        <p:spPr bwMode="auto">
          <a:xfrm>
            <a:off x="3707904" y="4725224"/>
            <a:ext cx="720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b="1" dirty="0">
                <a:solidFill>
                  <a:srgbClr val="FF0000"/>
                </a:solidFill>
              </a:rPr>
              <a:t>3</a:t>
            </a:r>
            <a:endParaRPr kumimoji="0"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36885" name="文字方塊 21"/>
          <p:cNvSpPr txBox="1">
            <a:spLocks noChangeArrowheads="1"/>
          </p:cNvSpPr>
          <p:nvPr/>
        </p:nvSpPr>
        <p:spPr bwMode="auto">
          <a:xfrm>
            <a:off x="2555776" y="3347268"/>
            <a:ext cx="5032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b="1" dirty="0">
                <a:solidFill>
                  <a:srgbClr val="FF0000"/>
                </a:solidFill>
              </a:rPr>
              <a:t>2</a:t>
            </a:r>
            <a:endParaRPr kumimoji="0"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36886" name="文字方塊 22"/>
          <p:cNvSpPr txBox="1">
            <a:spLocks noChangeArrowheads="1"/>
          </p:cNvSpPr>
          <p:nvPr/>
        </p:nvSpPr>
        <p:spPr bwMode="auto">
          <a:xfrm>
            <a:off x="1566863" y="1700213"/>
            <a:ext cx="5032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200" b="1" dirty="0">
                <a:solidFill>
                  <a:srgbClr val="FF0000"/>
                </a:solidFill>
              </a:rPr>
              <a:t>1</a:t>
            </a:r>
            <a:endParaRPr kumimoji="0"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3059832" y="4077072"/>
            <a:ext cx="576833" cy="7620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7100"/>
          </a:xfrm>
        </p:spPr>
        <p:txBody>
          <a:bodyPr/>
          <a:lstStyle/>
          <a:p>
            <a:r>
              <a:rPr lang="en-US" altLang="zh-TW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實用技能學程未來因應策略（二）</a:t>
            </a:r>
            <a:r>
              <a:rPr lang="zh-TW" altLang="en-US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辦理就業導向課程專班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14000"/>
              </a:lnSpc>
              <a:buSzPct val="80000"/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以實務技能學習為課程核心，協助學生實務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技能及就業能力，並提升學生就業意願及比率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14000"/>
              </a:lnSpc>
              <a:buSzPct val="80000"/>
              <a:buFont typeface="Wingdings" panose="05000000000000000000" pitchFamily="2" charset="2"/>
              <a:buChar char="Ø"/>
            </a:pPr>
            <a:endParaRPr lang="en-US" altLang="zh-TW" sz="1000" dirty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現行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教育部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國民及學前教育署補助高級中等學校辦理就業導向課程專班作業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要點規定，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得補助學生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獎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金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、就業獎勵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金、保險費、膳宿費及交通費等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7EA83-EE87-457E-B476-CF6E3E9420FC}" type="slidenum">
              <a:rPr lang="en-US" altLang="zh-TW" smtClean="0"/>
              <a:pPr>
                <a:defRPr/>
              </a:pPr>
              <a:t>37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7100"/>
          </a:xfrm>
        </p:spPr>
        <p:txBody>
          <a:bodyPr/>
          <a:lstStyle/>
          <a:p>
            <a:r>
              <a:rPr lang="en-US" altLang="zh-TW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實用技能學程未來因應策略（二）</a:t>
            </a:r>
            <a:r>
              <a:rPr lang="zh-TW" altLang="en-US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積極安排學生赴業界實習和職場體驗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鼓勵學生至業界實習，提供學生職場實際體驗，以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增進其實務之能，並達成產業接軌與實用合一之目標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en-US" altLang="zh-TW" sz="800" dirty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依現行教育部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國民及學前教育署補助職業學校學生業界實習和職場體驗經費作業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要點規定，得補助學生實習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津貼、誤餐費、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保險費等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相關費用。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7EA83-EE87-457E-B476-CF6E3E9420FC}" type="slidenum">
              <a:rPr lang="en-US" altLang="zh-TW" smtClean="0"/>
              <a:pPr>
                <a:defRPr/>
              </a:pPr>
              <a:t>38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426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7100"/>
          </a:xfrm>
        </p:spPr>
        <p:txBody>
          <a:bodyPr/>
          <a:lstStyle/>
          <a:p>
            <a:r>
              <a:rPr lang="en-US" altLang="zh-TW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>實用技能學程未來因應策略（二）</a:t>
            </a:r>
            <a:r>
              <a:rPr lang="zh-TW" altLang="en-US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chemeClr val="accent4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遴聘業界專家協同教學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加強教師與學生之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實務增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促進業界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專家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與專任教師教學相長，提升技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職教育價值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採「雙師制度」教學，以專任教師授課為主，業界專家協同教學為輔；專任教師仍應全學期主持課程教學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7EA83-EE87-457E-B476-CF6E3E9420FC}" type="slidenum">
              <a:rPr lang="en-US" altLang="zh-TW" smtClean="0"/>
              <a:pPr>
                <a:defRPr/>
              </a:pPr>
              <a:t>39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44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孩子，我要給你最好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0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2"/>
          <p:cNvSpPr>
            <a:spLocks noChangeArrowheads="1" noChangeShapeType="1" noTextEdit="1"/>
          </p:cNvSpPr>
          <p:nvPr/>
        </p:nvSpPr>
        <p:spPr bwMode="invGray">
          <a:xfrm>
            <a:off x="323850" y="1628775"/>
            <a:ext cx="3456062" cy="10810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zh-TW" altLang="en-US" sz="28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標楷體"/>
                <a:ea typeface="標楷體"/>
              </a:rPr>
              <a:t>感謝聆聽</a:t>
            </a:r>
          </a:p>
        </p:txBody>
      </p:sp>
      <p:sp>
        <p:nvSpPr>
          <p:cNvPr id="37891" name="WordArt 3"/>
          <p:cNvSpPr>
            <a:spLocks noChangeArrowheads="1" noChangeShapeType="1" noTextEdit="1"/>
          </p:cNvSpPr>
          <p:nvPr/>
        </p:nvSpPr>
        <p:spPr bwMode="invGray">
          <a:xfrm>
            <a:off x="395288" y="3286125"/>
            <a:ext cx="3168232" cy="11509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zh-TW" altLang="en-US" sz="3200" b="1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標楷體"/>
                <a:ea typeface="標楷體"/>
              </a:rPr>
              <a:t>敬請指教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一個醫師的心聲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...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千萬別叫孩子當醫生</a:t>
            </a:r>
          </a:p>
        </p:txBody>
      </p:sp>
      <p:pic>
        <p:nvPicPr>
          <p:cNvPr id="1026" name="Picture 2" descr="http://a.blog.xuite.net/a/1/7/7/24311301/blog_2128467/txt/48030709/0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91" y="2674938"/>
            <a:ext cx="4578155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5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484784"/>
            <a:ext cx="7408333" cy="5112568"/>
          </a:xfrm>
        </p:spPr>
        <p:txBody>
          <a:bodyPr>
            <a:normAutofit fontScale="47500" lnSpcReduction="20000"/>
          </a:bodyPr>
          <a:lstStyle/>
          <a:p>
            <a:endParaRPr lang="en-US" altLang="zh-TW" b="1" dirty="0" smtClean="0"/>
          </a:p>
          <a:p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悼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早逝教授 交大校長籲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珍重</a:t>
            </a:r>
            <a:endParaRPr lang="en-US" altLang="zh-TW" sz="51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沈文仁</a:t>
            </a:r>
            <a:r>
              <a:rPr lang="en-US" altLang="zh-TW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五十二歲</a:t>
            </a:r>
            <a:r>
              <a:rPr lang="en-US" altLang="zh-TW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電子工程系教授，前任教務長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金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甘平</a:t>
            </a:r>
            <a:r>
              <a:rPr lang="en-US" altLang="zh-TW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四十二歲</a:t>
            </a:r>
            <a:r>
              <a:rPr lang="en-US" altLang="zh-TW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機械系教授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張博榮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（四十六歲）電信系教授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吳全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臨（五十四歲</a:t>
            </a:r>
            <a:r>
              <a:rPr lang="en-US" altLang="zh-TW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資工系教授，借調逢甲擔任電資學院院長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sz="3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HK" altLang="zh-TW" sz="5100" i="1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兩萬名</a:t>
            </a:r>
            <a:r>
              <a:rPr lang="zh-HK" altLang="zh-TW" sz="51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「</a:t>
            </a:r>
            <a:r>
              <a:rPr lang="zh-HK" altLang="zh-TW" sz="5100" i="1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教授長工」的故事</a:t>
            </a:r>
            <a:r>
              <a:rPr lang="zh-HK" altLang="zh-TW" sz="51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- 天下雜誌318期</a:t>
            </a:r>
            <a:endParaRPr lang="en-US" altLang="zh-HK" sz="51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熬夜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>準備研討會　中原大學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>36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>歲副教授猝死</a:t>
            </a:r>
            <a:b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>原文網址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熬夜準備研討會　中原大學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36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歲副教授猝死 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| 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頭條新聞 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| </a:t>
            </a:r>
            <a:r>
              <a:rPr lang="en-US" altLang="zh-TW" sz="51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NOWnews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 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今日新聞網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</a:t>
            </a:r>
            <a:r>
              <a:rPr lang="en-US" altLang="zh-TW" sz="51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legacy.nownews.com/2005/03/29/91-1770994.htm#ixzz2lqKbr300</a:t>
            </a:r>
            <a:endParaRPr lang="zh-TW" altLang="en-US" sz="5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那麼、當教授好嗎？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67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5328592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起考選部將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律師考試分為兩階段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第一試中新增國際公法、法律英文與證券交易法考科，落實與實務接軌，符合社會脈動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律師錄取率提高至到考人數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％。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律師執照後，必須經過半年受訓，才能成為正式律師對外執業。而在受訓期間，又可分為一個月的律師公會培訓，以及五個月的事務所實習律師訓練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。目前實習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律師每個月薪水大部分介於二萬五千到三萬間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正式律師時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受雇律師的話，就像一般人一樣每月領固定薪水，每個月薪水大致從五萬起算，然後則是按年資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加薪。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71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那、律師總該可以吧！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A4B-AFB3-4D92-A460-9D133630B84A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3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世界正在面臨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巨變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準備好了嗎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/>
              </a:rPr>
              <a:t>世界正在面臨巨變、我們準備好了嗎</a:t>
            </a:r>
            <a:r>
              <a:rPr lang="en-US" altLang="zh-TW" dirty="0" smtClean="0"/>
              <a:t>http</a:t>
            </a:r>
            <a:r>
              <a:rPr lang="en-US" altLang="zh-TW" dirty="0"/>
              <a:t>://www.youtube.com/watch?v=WfZ-u3c3Dq8&amp;feature=player_detailpage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3A0-AC0D-4F71-A96B-16C88D7BEFBA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9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712968" cy="230425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如果轉變正在發生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我們該如何輔導我們的未來主人翁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3A0-AC0D-4F71-A96B-16C88D7BEFBA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17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Default Design 3">
      <a:dk1>
        <a:srgbClr val="000000"/>
      </a:dk1>
      <a:lt1>
        <a:srgbClr val="FEE9DE"/>
      </a:lt1>
      <a:dk2>
        <a:srgbClr val="000066"/>
      </a:dk2>
      <a:lt2>
        <a:srgbClr val="808080"/>
      </a:lt2>
      <a:accent1>
        <a:srgbClr val="5CB1FE"/>
      </a:accent1>
      <a:accent2>
        <a:srgbClr val="FF7575"/>
      </a:accent2>
      <a:accent3>
        <a:srgbClr val="FEF2EC"/>
      </a:accent3>
      <a:accent4>
        <a:srgbClr val="000000"/>
      </a:accent4>
      <a:accent5>
        <a:srgbClr val="B5D5FE"/>
      </a:accent5>
      <a:accent6>
        <a:srgbClr val="E76969"/>
      </a:accent6>
      <a:hlink>
        <a:srgbClr val="FFC319"/>
      </a:hlink>
      <a:folHlink>
        <a:srgbClr val="A8D02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1391</TotalTime>
  <Words>2816</Words>
  <Application>Microsoft Office PowerPoint</Application>
  <PresentationFormat>如螢幕大小 (4:3)</PresentationFormat>
  <Paragraphs>368</Paragraphs>
  <Slides>40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1" baseType="lpstr">
      <vt:lpstr>佈景主題1</vt:lpstr>
      <vt:lpstr>實用技能學程 實施與展望 </vt:lpstr>
      <vt:lpstr>如何輔導我們的孩子</vt:lpstr>
      <vt:lpstr>孩子，我要給你最好的！</vt:lpstr>
      <vt:lpstr>孩子，我要給你最好的？</vt:lpstr>
      <vt:lpstr>一個醫師的心聲...千萬別叫孩子當醫生</vt:lpstr>
      <vt:lpstr>那麼、當教授好嗎？</vt:lpstr>
      <vt:lpstr>那、律師總該可以吧！</vt:lpstr>
      <vt:lpstr>世界正在面臨巨變 我們準備好了嗎</vt:lpstr>
      <vt:lpstr>如果轉變正在發生 我們該如何輔導我們的未來主人翁</vt:lpstr>
      <vt:lpstr>影響生涯目標的因素</vt:lpstr>
      <vt:lpstr>大綱</vt:lpstr>
      <vt:lpstr>實用技能學程簡介</vt:lpstr>
      <vt:lpstr>前言</vt:lpstr>
      <vt:lpstr>PowerPoint 簡報</vt:lpstr>
      <vt:lpstr>PowerPoint 簡報</vt:lpstr>
      <vt:lpstr>PowerPoint 簡報</vt:lpstr>
      <vt:lpstr>沿革</vt:lpstr>
      <vt:lpstr>實用技能學程的教育目標</vt:lpstr>
      <vt:lpstr>實用技能學程辦理特色</vt:lpstr>
      <vt:lpstr>實用技能學程開班現況</vt:lpstr>
      <vt:lpstr>        104學年度實用技能學程開設職群科別</vt:lpstr>
      <vt:lpstr>實用技能學程課程目標及內涵</vt:lpstr>
      <vt:lpstr>實用技能學程課程目標及內涵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實用技能學程未來因應策略（二） </vt:lpstr>
      <vt:lpstr> 實用技能學程未來因應策略（二） </vt:lpstr>
      <vt:lpstr> 實用技能學程未來因應策略（二） 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NTNU</dc:creator>
  <cp:lastModifiedBy>user</cp:lastModifiedBy>
  <cp:revision>134</cp:revision>
  <dcterms:created xsi:type="dcterms:W3CDTF">2013-04-18T01:42:14Z</dcterms:created>
  <dcterms:modified xsi:type="dcterms:W3CDTF">2015-04-20T07:00:32Z</dcterms:modified>
</cp:coreProperties>
</file>